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53" r:id="rId2"/>
    <p:sldId id="373" r:id="rId3"/>
    <p:sldId id="375" r:id="rId4"/>
    <p:sldId id="374" r:id="rId5"/>
    <p:sldId id="264" r:id="rId6"/>
    <p:sldId id="377" r:id="rId7"/>
    <p:sldId id="379" r:id="rId8"/>
    <p:sldId id="405" r:id="rId9"/>
    <p:sldId id="380" r:id="rId10"/>
    <p:sldId id="382" r:id="rId11"/>
    <p:sldId id="381" r:id="rId12"/>
    <p:sldId id="383" r:id="rId13"/>
    <p:sldId id="384" r:id="rId14"/>
    <p:sldId id="385" r:id="rId15"/>
    <p:sldId id="386" r:id="rId16"/>
    <p:sldId id="387" r:id="rId17"/>
    <p:sldId id="388" r:id="rId18"/>
    <p:sldId id="488" r:id="rId19"/>
    <p:sldId id="494" r:id="rId20"/>
    <p:sldId id="389" r:id="rId21"/>
    <p:sldId id="406" r:id="rId22"/>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82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3" autoAdjust="0"/>
    <p:restoredTop sz="94660"/>
  </p:normalViewPr>
  <p:slideViewPr>
    <p:cSldViewPr>
      <p:cViewPr varScale="1">
        <p:scale>
          <a:sx n="67" d="100"/>
          <a:sy n="67" d="100"/>
        </p:scale>
        <p:origin x="1386" y="60"/>
      </p:cViewPr>
      <p:guideLst>
        <p:guide orient="horz" pos="2160"/>
        <p:guide pos="2880"/>
      </p:guideLst>
    </p:cSldViewPr>
  </p:slideViewPr>
  <p:notesTextViewPr>
    <p:cViewPr>
      <p:scale>
        <a:sx n="1" d="1"/>
        <a:sy n="1" d="1"/>
      </p:scale>
      <p:origin x="0" y="0"/>
    </p:cViewPr>
  </p:notesTextViewPr>
  <p:sorterViewPr>
    <p:cViewPr>
      <p:scale>
        <a:sx n="66" d="100"/>
        <a:sy n="66" d="100"/>
      </p:scale>
      <p:origin x="0" y="54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8225D-0EFA-489D-9FCA-345EB92C3B93}"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GB"/>
        </a:p>
      </dgm:t>
    </dgm:pt>
    <dgm:pt modelId="{37D8819E-54E1-49E6-9BDE-47886DF7CAC1}">
      <dgm:prSet phldrT="[Text]"/>
      <dgm:spPr/>
      <dgm:t>
        <a:bodyPr/>
        <a:lstStyle/>
        <a:p>
          <a:r>
            <a:rPr lang="en-GB" dirty="0" smtClean="0"/>
            <a:t>Point</a:t>
          </a:r>
          <a:endParaRPr lang="en-GB" dirty="0"/>
        </a:p>
      </dgm:t>
    </dgm:pt>
    <dgm:pt modelId="{7E67C57F-9852-432A-A4A9-5BEFB8F12023}" type="parTrans" cxnId="{F635FACF-286C-4BB8-A282-D1B61130D392}">
      <dgm:prSet/>
      <dgm:spPr/>
      <dgm:t>
        <a:bodyPr/>
        <a:lstStyle/>
        <a:p>
          <a:endParaRPr lang="en-GB"/>
        </a:p>
      </dgm:t>
    </dgm:pt>
    <dgm:pt modelId="{471F6DCD-3964-416D-994E-E105E52067BB}" type="sibTrans" cxnId="{F635FACF-286C-4BB8-A282-D1B61130D392}">
      <dgm:prSet/>
      <dgm:spPr/>
      <dgm:t>
        <a:bodyPr/>
        <a:lstStyle/>
        <a:p>
          <a:endParaRPr lang="en-GB"/>
        </a:p>
      </dgm:t>
    </dgm:pt>
    <dgm:pt modelId="{B4AA9505-BF3F-4BB5-80FA-04AA40145507}">
      <dgm:prSet phldrT="[Text]" custT="1"/>
      <dgm:spPr/>
      <dgm:t>
        <a:bodyPr/>
        <a:lstStyle/>
        <a:p>
          <a:endParaRPr lang="en-GB" sz="1800" dirty="0"/>
        </a:p>
      </dgm:t>
    </dgm:pt>
    <dgm:pt modelId="{466F0849-68E5-4D01-9982-057BC0B9D53B}" type="parTrans" cxnId="{A779C893-53A9-4D97-AA5E-8D765147525B}">
      <dgm:prSet/>
      <dgm:spPr/>
      <dgm:t>
        <a:bodyPr/>
        <a:lstStyle/>
        <a:p>
          <a:endParaRPr lang="en-GB"/>
        </a:p>
      </dgm:t>
    </dgm:pt>
    <dgm:pt modelId="{4F6C2630-08C3-4D95-8DF8-993EE4E617A5}" type="sibTrans" cxnId="{A779C893-53A9-4D97-AA5E-8D765147525B}">
      <dgm:prSet/>
      <dgm:spPr/>
      <dgm:t>
        <a:bodyPr/>
        <a:lstStyle/>
        <a:p>
          <a:endParaRPr lang="en-GB"/>
        </a:p>
      </dgm:t>
    </dgm:pt>
    <dgm:pt modelId="{37CC000D-28BA-44FA-8C85-7084D4FCFF6C}">
      <dgm:prSet phldrT="[Text]"/>
      <dgm:spPr/>
      <dgm:t>
        <a:bodyPr/>
        <a:lstStyle/>
        <a:p>
          <a:r>
            <a:rPr lang="en-GB" dirty="0" smtClean="0"/>
            <a:t>Explain</a:t>
          </a:r>
          <a:endParaRPr lang="en-GB" dirty="0"/>
        </a:p>
      </dgm:t>
    </dgm:pt>
    <dgm:pt modelId="{3CE85C3A-1D29-4C87-9789-AE1536A4D179}" type="parTrans" cxnId="{4145280E-EB47-4F6C-BA13-A9385A50E8BA}">
      <dgm:prSet/>
      <dgm:spPr/>
      <dgm:t>
        <a:bodyPr/>
        <a:lstStyle/>
        <a:p>
          <a:endParaRPr lang="en-GB"/>
        </a:p>
      </dgm:t>
    </dgm:pt>
    <dgm:pt modelId="{309F634A-F5A1-482D-9514-5E7607C29C3A}" type="sibTrans" cxnId="{4145280E-EB47-4F6C-BA13-A9385A50E8BA}">
      <dgm:prSet/>
      <dgm:spPr/>
      <dgm:t>
        <a:bodyPr/>
        <a:lstStyle/>
        <a:p>
          <a:endParaRPr lang="en-GB"/>
        </a:p>
      </dgm:t>
    </dgm:pt>
    <dgm:pt modelId="{231329AE-2A62-4483-9787-2EE436B0FF39}">
      <dgm:prSet phldrT="[Text]"/>
      <dgm:spPr/>
      <dgm:t>
        <a:bodyPr/>
        <a:lstStyle/>
        <a:p>
          <a:endParaRPr lang="en-GB" dirty="0"/>
        </a:p>
      </dgm:t>
    </dgm:pt>
    <dgm:pt modelId="{F2498C16-F0D0-423F-A9B3-2D80AB245190}" type="parTrans" cxnId="{35EB9B82-A8DC-4112-BCAE-D82411EE2C5C}">
      <dgm:prSet/>
      <dgm:spPr/>
      <dgm:t>
        <a:bodyPr/>
        <a:lstStyle/>
        <a:p>
          <a:endParaRPr lang="en-GB"/>
        </a:p>
      </dgm:t>
    </dgm:pt>
    <dgm:pt modelId="{E3E82ACD-3F7A-4D35-887D-7543D90FD662}" type="sibTrans" cxnId="{35EB9B82-A8DC-4112-BCAE-D82411EE2C5C}">
      <dgm:prSet/>
      <dgm:spPr/>
      <dgm:t>
        <a:bodyPr/>
        <a:lstStyle/>
        <a:p>
          <a:endParaRPr lang="en-GB"/>
        </a:p>
      </dgm:t>
    </dgm:pt>
    <dgm:pt modelId="{F553C7AB-38AC-483B-AB35-A08E671E8A58}">
      <dgm:prSet phldrT="[Text]"/>
      <dgm:spPr/>
      <dgm:t>
        <a:bodyPr/>
        <a:lstStyle/>
        <a:p>
          <a:r>
            <a:rPr lang="en-GB" dirty="0" smtClean="0"/>
            <a:t>Expand</a:t>
          </a:r>
          <a:endParaRPr lang="en-GB" dirty="0"/>
        </a:p>
      </dgm:t>
    </dgm:pt>
    <dgm:pt modelId="{D2F96C81-56F6-44F0-8226-230182EACDFF}" type="parTrans" cxnId="{9B0796C5-202B-41E9-9F7A-34B1CAEB07BE}">
      <dgm:prSet/>
      <dgm:spPr/>
      <dgm:t>
        <a:bodyPr/>
        <a:lstStyle/>
        <a:p>
          <a:endParaRPr lang="en-GB"/>
        </a:p>
      </dgm:t>
    </dgm:pt>
    <dgm:pt modelId="{BC4729E4-9F92-423A-9E49-B43ED9B9D108}" type="sibTrans" cxnId="{9B0796C5-202B-41E9-9F7A-34B1CAEB07BE}">
      <dgm:prSet/>
      <dgm:spPr/>
      <dgm:t>
        <a:bodyPr/>
        <a:lstStyle/>
        <a:p>
          <a:endParaRPr lang="en-GB"/>
        </a:p>
      </dgm:t>
    </dgm:pt>
    <dgm:pt modelId="{E1B5873C-1849-4704-8F39-85096ABB73EA}">
      <dgm:prSet phldrT="[Text]"/>
      <dgm:spPr/>
      <dgm:t>
        <a:bodyPr/>
        <a:lstStyle/>
        <a:p>
          <a:endParaRPr lang="en-GB" dirty="0"/>
        </a:p>
      </dgm:t>
    </dgm:pt>
    <dgm:pt modelId="{05ED2E0E-9067-4E2F-BC4E-9EBF837D173A}" type="parTrans" cxnId="{ED705531-2D0B-42D3-84BE-D21CAFD47E7A}">
      <dgm:prSet/>
      <dgm:spPr/>
      <dgm:t>
        <a:bodyPr/>
        <a:lstStyle/>
        <a:p>
          <a:endParaRPr lang="en-GB"/>
        </a:p>
      </dgm:t>
    </dgm:pt>
    <dgm:pt modelId="{3E5294F1-EA40-47EF-BD32-31D89FE2F447}" type="sibTrans" cxnId="{ED705531-2D0B-42D3-84BE-D21CAFD47E7A}">
      <dgm:prSet/>
      <dgm:spPr/>
      <dgm:t>
        <a:bodyPr/>
        <a:lstStyle/>
        <a:p>
          <a:endParaRPr lang="en-GB"/>
        </a:p>
      </dgm:t>
    </dgm:pt>
    <dgm:pt modelId="{10292644-1502-4B89-9C58-DCE9BF0C8DB5}" type="pres">
      <dgm:prSet presAssocID="{7478225D-0EFA-489D-9FCA-345EB92C3B93}" presName="linearFlow" presStyleCnt="0">
        <dgm:presLayoutVars>
          <dgm:dir/>
          <dgm:animLvl val="lvl"/>
          <dgm:resizeHandles val="exact"/>
        </dgm:presLayoutVars>
      </dgm:prSet>
      <dgm:spPr/>
      <dgm:t>
        <a:bodyPr/>
        <a:lstStyle/>
        <a:p>
          <a:endParaRPr lang="en-GB"/>
        </a:p>
      </dgm:t>
    </dgm:pt>
    <dgm:pt modelId="{7AB66A6C-31D5-41BD-8E12-9B3A9134BEBE}" type="pres">
      <dgm:prSet presAssocID="{37D8819E-54E1-49E6-9BDE-47886DF7CAC1}" presName="composite" presStyleCnt="0"/>
      <dgm:spPr/>
    </dgm:pt>
    <dgm:pt modelId="{9E30C55C-9CB5-444B-91EE-040AE3753F90}" type="pres">
      <dgm:prSet presAssocID="{37D8819E-54E1-49E6-9BDE-47886DF7CAC1}" presName="parentText" presStyleLbl="alignNode1" presStyleIdx="0" presStyleCnt="3">
        <dgm:presLayoutVars>
          <dgm:chMax val="1"/>
          <dgm:bulletEnabled val="1"/>
        </dgm:presLayoutVars>
      </dgm:prSet>
      <dgm:spPr/>
      <dgm:t>
        <a:bodyPr/>
        <a:lstStyle/>
        <a:p>
          <a:endParaRPr lang="en-GB"/>
        </a:p>
      </dgm:t>
    </dgm:pt>
    <dgm:pt modelId="{49835333-A126-4FF8-8784-C118387B07A1}" type="pres">
      <dgm:prSet presAssocID="{37D8819E-54E1-49E6-9BDE-47886DF7CAC1}" presName="descendantText" presStyleLbl="alignAcc1" presStyleIdx="0" presStyleCnt="3">
        <dgm:presLayoutVars>
          <dgm:bulletEnabled val="1"/>
        </dgm:presLayoutVars>
      </dgm:prSet>
      <dgm:spPr/>
      <dgm:t>
        <a:bodyPr/>
        <a:lstStyle/>
        <a:p>
          <a:endParaRPr lang="en-GB"/>
        </a:p>
      </dgm:t>
    </dgm:pt>
    <dgm:pt modelId="{539067E2-5C73-48BC-A570-7157C49109B0}" type="pres">
      <dgm:prSet presAssocID="{471F6DCD-3964-416D-994E-E105E52067BB}" presName="sp" presStyleCnt="0"/>
      <dgm:spPr/>
    </dgm:pt>
    <dgm:pt modelId="{EECF551B-68CC-495F-94C9-088C69DC0EB5}" type="pres">
      <dgm:prSet presAssocID="{37CC000D-28BA-44FA-8C85-7084D4FCFF6C}" presName="composite" presStyleCnt="0"/>
      <dgm:spPr/>
    </dgm:pt>
    <dgm:pt modelId="{2726A8E1-008B-40A8-9C02-37A725D070C4}" type="pres">
      <dgm:prSet presAssocID="{37CC000D-28BA-44FA-8C85-7084D4FCFF6C}" presName="parentText" presStyleLbl="alignNode1" presStyleIdx="1" presStyleCnt="3">
        <dgm:presLayoutVars>
          <dgm:chMax val="1"/>
          <dgm:bulletEnabled val="1"/>
        </dgm:presLayoutVars>
      </dgm:prSet>
      <dgm:spPr/>
      <dgm:t>
        <a:bodyPr/>
        <a:lstStyle/>
        <a:p>
          <a:endParaRPr lang="en-GB"/>
        </a:p>
      </dgm:t>
    </dgm:pt>
    <dgm:pt modelId="{17384499-5FCE-4D01-B87C-F9E99DBB3328}" type="pres">
      <dgm:prSet presAssocID="{37CC000D-28BA-44FA-8C85-7084D4FCFF6C}" presName="descendantText" presStyleLbl="alignAcc1" presStyleIdx="1" presStyleCnt="3">
        <dgm:presLayoutVars>
          <dgm:bulletEnabled val="1"/>
        </dgm:presLayoutVars>
      </dgm:prSet>
      <dgm:spPr/>
      <dgm:t>
        <a:bodyPr/>
        <a:lstStyle/>
        <a:p>
          <a:endParaRPr lang="en-GB"/>
        </a:p>
      </dgm:t>
    </dgm:pt>
    <dgm:pt modelId="{E03A94FC-5668-42F3-9025-4CABDD137344}" type="pres">
      <dgm:prSet presAssocID="{309F634A-F5A1-482D-9514-5E7607C29C3A}" presName="sp" presStyleCnt="0"/>
      <dgm:spPr/>
    </dgm:pt>
    <dgm:pt modelId="{DE13165F-97AD-4F14-B587-99DC740D0685}" type="pres">
      <dgm:prSet presAssocID="{F553C7AB-38AC-483B-AB35-A08E671E8A58}" presName="composite" presStyleCnt="0"/>
      <dgm:spPr/>
    </dgm:pt>
    <dgm:pt modelId="{AFD9A76D-68BD-4766-975D-CF82603CAEC9}" type="pres">
      <dgm:prSet presAssocID="{F553C7AB-38AC-483B-AB35-A08E671E8A58}" presName="parentText" presStyleLbl="alignNode1" presStyleIdx="2" presStyleCnt="3">
        <dgm:presLayoutVars>
          <dgm:chMax val="1"/>
          <dgm:bulletEnabled val="1"/>
        </dgm:presLayoutVars>
      </dgm:prSet>
      <dgm:spPr/>
      <dgm:t>
        <a:bodyPr/>
        <a:lstStyle/>
        <a:p>
          <a:endParaRPr lang="en-GB"/>
        </a:p>
      </dgm:t>
    </dgm:pt>
    <dgm:pt modelId="{091E705C-C359-4690-8469-F6931390C663}" type="pres">
      <dgm:prSet presAssocID="{F553C7AB-38AC-483B-AB35-A08E671E8A58}" presName="descendantText" presStyleLbl="alignAcc1" presStyleIdx="2" presStyleCnt="3">
        <dgm:presLayoutVars>
          <dgm:bulletEnabled val="1"/>
        </dgm:presLayoutVars>
      </dgm:prSet>
      <dgm:spPr/>
      <dgm:t>
        <a:bodyPr/>
        <a:lstStyle/>
        <a:p>
          <a:endParaRPr lang="en-GB"/>
        </a:p>
      </dgm:t>
    </dgm:pt>
  </dgm:ptLst>
  <dgm:cxnLst>
    <dgm:cxn modelId="{915FB2E9-5B30-47A5-B1AE-DB8B98059368}" type="presOf" srcId="{231329AE-2A62-4483-9787-2EE436B0FF39}" destId="{17384499-5FCE-4D01-B87C-F9E99DBB3328}" srcOrd="0" destOrd="0" presId="urn:microsoft.com/office/officeart/2005/8/layout/chevron2"/>
    <dgm:cxn modelId="{2C172985-7B1E-426B-B7FA-7B87F56BB285}" type="presOf" srcId="{B4AA9505-BF3F-4BB5-80FA-04AA40145507}" destId="{49835333-A126-4FF8-8784-C118387B07A1}" srcOrd="0" destOrd="0" presId="urn:microsoft.com/office/officeart/2005/8/layout/chevron2"/>
    <dgm:cxn modelId="{A779C893-53A9-4D97-AA5E-8D765147525B}" srcId="{37D8819E-54E1-49E6-9BDE-47886DF7CAC1}" destId="{B4AA9505-BF3F-4BB5-80FA-04AA40145507}" srcOrd="0" destOrd="0" parTransId="{466F0849-68E5-4D01-9982-057BC0B9D53B}" sibTransId="{4F6C2630-08C3-4D95-8DF8-993EE4E617A5}"/>
    <dgm:cxn modelId="{F635FACF-286C-4BB8-A282-D1B61130D392}" srcId="{7478225D-0EFA-489D-9FCA-345EB92C3B93}" destId="{37D8819E-54E1-49E6-9BDE-47886DF7CAC1}" srcOrd="0" destOrd="0" parTransId="{7E67C57F-9852-432A-A4A9-5BEFB8F12023}" sibTransId="{471F6DCD-3964-416D-994E-E105E52067BB}"/>
    <dgm:cxn modelId="{C0AFA265-4E05-4B6A-B915-B5D3C714ACC9}" type="presOf" srcId="{37D8819E-54E1-49E6-9BDE-47886DF7CAC1}" destId="{9E30C55C-9CB5-444B-91EE-040AE3753F90}" srcOrd="0" destOrd="0" presId="urn:microsoft.com/office/officeart/2005/8/layout/chevron2"/>
    <dgm:cxn modelId="{9B0796C5-202B-41E9-9F7A-34B1CAEB07BE}" srcId="{7478225D-0EFA-489D-9FCA-345EB92C3B93}" destId="{F553C7AB-38AC-483B-AB35-A08E671E8A58}" srcOrd="2" destOrd="0" parTransId="{D2F96C81-56F6-44F0-8226-230182EACDFF}" sibTransId="{BC4729E4-9F92-423A-9E49-B43ED9B9D108}"/>
    <dgm:cxn modelId="{ED705531-2D0B-42D3-84BE-D21CAFD47E7A}" srcId="{F553C7AB-38AC-483B-AB35-A08E671E8A58}" destId="{E1B5873C-1849-4704-8F39-85096ABB73EA}" srcOrd="0" destOrd="0" parTransId="{05ED2E0E-9067-4E2F-BC4E-9EBF837D173A}" sibTransId="{3E5294F1-EA40-47EF-BD32-31D89FE2F447}"/>
    <dgm:cxn modelId="{B1BA47EA-C7BC-4169-BCC7-998F41953DC0}" type="presOf" srcId="{E1B5873C-1849-4704-8F39-85096ABB73EA}" destId="{091E705C-C359-4690-8469-F6931390C663}" srcOrd="0" destOrd="0" presId="urn:microsoft.com/office/officeart/2005/8/layout/chevron2"/>
    <dgm:cxn modelId="{21637888-BAD4-4F71-A003-8DEEC81A18FD}" type="presOf" srcId="{7478225D-0EFA-489D-9FCA-345EB92C3B93}" destId="{10292644-1502-4B89-9C58-DCE9BF0C8DB5}" srcOrd="0" destOrd="0" presId="urn:microsoft.com/office/officeart/2005/8/layout/chevron2"/>
    <dgm:cxn modelId="{4145280E-EB47-4F6C-BA13-A9385A50E8BA}" srcId="{7478225D-0EFA-489D-9FCA-345EB92C3B93}" destId="{37CC000D-28BA-44FA-8C85-7084D4FCFF6C}" srcOrd="1" destOrd="0" parTransId="{3CE85C3A-1D29-4C87-9789-AE1536A4D179}" sibTransId="{309F634A-F5A1-482D-9514-5E7607C29C3A}"/>
    <dgm:cxn modelId="{B87EED3A-EF86-42CF-86B9-6E6E544D56A5}" type="presOf" srcId="{37CC000D-28BA-44FA-8C85-7084D4FCFF6C}" destId="{2726A8E1-008B-40A8-9C02-37A725D070C4}" srcOrd="0" destOrd="0" presId="urn:microsoft.com/office/officeart/2005/8/layout/chevron2"/>
    <dgm:cxn modelId="{35EB9B82-A8DC-4112-BCAE-D82411EE2C5C}" srcId="{37CC000D-28BA-44FA-8C85-7084D4FCFF6C}" destId="{231329AE-2A62-4483-9787-2EE436B0FF39}" srcOrd="0" destOrd="0" parTransId="{F2498C16-F0D0-423F-A9B3-2D80AB245190}" sibTransId="{E3E82ACD-3F7A-4D35-887D-7543D90FD662}"/>
    <dgm:cxn modelId="{2053A245-2ACC-4B60-A17F-A5AF008C1E95}" type="presOf" srcId="{F553C7AB-38AC-483B-AB35-A08E671E8A58}" destId="{AFD9A76D-68BD-4766-975D-CF82603CAEC9}" srcOrd="0" destOrd="0" presId="urn:microsoft.com/office/officeart/2005/8/layout/chevron2"/>
    <dgm:cxn modelId="{830B7123-ED9B-4B8E-8C96-1136C1091567}" type="presParOf" srcId="{10292644-1502-4B89-9C58-DCE9BF0C8DB5}" destId="{7AB66A6C-31D5-41BD-8E12-9B3A9134BEBE}" srcOrd="0" destOrd="0" presId="urn:microsoft.com/office/officeart/2005/8/layout/chevron2"/>
    <dgm:cxn modelId="{59E3256D-9B09-4333-9BC3-EDF6D819A970}" type="presParOf" srcId="{7AB66A6C-31D5-41BD-8E12-9B3A9134BEBE}" destId="{9E30C55C-9CB5-444B-91EE-040AE3753F90}" srcOrd="0" destOrd="0" presId="urn:microsoft.com/office/officeart/2005/8/layout/chevron2"/>
    <dgm:cxn modelId="{8E8F0B17-F796-410B-BC0F-1803E9709F5A}" type="presParOf" srcId="{7AB66A6C-31D5-41BD-8E12-9B3A9134BEBE}" destId="{49835333-A126-4FF8-8784-C118387B07A1}" srcOrd="1" destOrd="0" presId="urn:microsoft.com/office/officeart/2005/8/layout/chevron2"/>
    <dgm:cxn modelId="{806EFAAD-D62E-42EE-ABD1-59D565E9352B}" type="presParOf" srcId="{10292644-1502-4B89-9C58-DCE9BF0C8DB5}" destId="{539067E2-5C73-48BC-A570-7157C49109B0}" srcOrd="1" destOrd="0" presId="urn:microsoft.com/office/officeart/2005/8/layout/chevron2"/>
    <dgm:cxn modelId="{04A66602-D9A9-4E68-AEC1-B0D0CAF1659F}" type="presParOf" srcId="{10292644-1502-4B89-9C58-DCE9BF0C8DB5}" destId="{EECF551B-68CC-495F-94C9-088C69DC0EB5}" srcOrd="2" destOrd="0" presId="urn:microsoft.com/office/officeart/2005/8/layout/chevron2"/>
    <dgm:cxn modelId="{29F0C004-6CCF-4064-8CFE-690DF29350C9}" type="presParOf" srcId="{EECF551B-68CC-495F-94C9-088C69DC0EB5}" destId="{2726A8E1-008B-40A8-9C02-37A725D070C4}" srcOrd="0" destOrd="0" presId="urn:microsoft.com/office/officeart/2005/8/layout/chevron2"/>
    <dgm:cxn modelId="{047E6844-FCFB-4339-AD44-02D7D8B582C9}" type="presParOf" srcId="{EECF551B-68CC-495F-94C9-088C69DC0EB5}" destId="{17384499-5FCE-4D01-B87C-F9E99DBB3328}" srcOrd="1" destOrd="0" presId="urn:microsoft.com/office/officeart/2005/8/layout/chevron2"/>
    <dgm:cxn modelId="{D2AA03BB-1430-41B7-9A1D-628E9F2857D4}" type="presParOf" srcId="{10292644-1502-4B89-9C58-DCE9BF0C8DB5}" destId="{E03A94FC-5668-42F3-9025-4CABDD137344}" srcOrd="3" destOrd="0" presId="urn:microsoft.com/office/officeart/2005/8/layout/chevron2"/>
    <dgm:cxn modelId="{16D1F356-7EDD-4BC1-82C9-C16F28A72864}" type="presParOf" srcId="{10292644-1502-4B89-9C58-DCE9BF0C8DB5}" destId="{DE13165F-97AD-4F14-B587-99DC740D0685}" srcOrd="4" destOrd="0" presId="urn:microsoft.com/office/officeart/2005/8/layout/chevron2"/>
    <dgm:cxn modelId="{3D98C16C-05D1-4ABE-BEC7-D408F60960E7}" type="presParOf" srcId="{DE13165F-97AD-4F14-B587-99DC740D0685}" destId="{AFD9A76D-68BD-4766-975D-CF82603CAEC9}" srcOrd="0" destOrd="0" presId="urn:microsoft.com/office/officeart/2005/8/layout/chevron2"/>
    <dgm:cxn modelId="{68469233-A5A5-4DF5-9D30-4BFE4025A89B}" type="presParOf" srcId="{DE13165F-97AD-4F14-B587-99DC740D0685}" destId="{091E705C-C359-4690-8469-F6931390C66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09F38B-3A4D-4AD1-813D-0C0A69E4D989}" type="doc">
      <dgm:prSet loTypeId="urn:microsoft.com/office/officeart/2005/8/layout/hierarchy3" loCatId="relationship" qsTypeId="urn:microsoft.com/office/officeart/2005/8/quickstyle/3d2" qsCatId="3D" csTypeId="urn:microsoft.com/office/officeart/2005/8/colors/accent1_2" csCatId="accent1" phldr="1"/>
      <dgm:spPr/>
      <dgm:t>
        <a:bodyPr/>
        <a:lstStyle/>
        <a:p>
          <a:endParaRPr lang="en-GB"/>
        </a:p>
      </dgm:t>
    </dgm:pt>
    <dgm:pt modelId="{B49E18EC-2BEF-4343-B4F1-D9AF8532776B}">
      <dgm:prSet phldrT="[Text]" custT="1"/>
      <dgm:spPr/>
      <dgm:t>
        <a:bodyPr/>
        <a:lstStyle/>
        <a:p>
          <a:endParaRPr lang="en-GB" sz="2000" dirty="0"/>
        </a:p>
      </dgm:t>
    </dgm:pt>
    <dgm:pt modelId="{CBF22DA8-B2B1-4140-ABCB-BD7E39696097}" type="parTrans" cxnId="{2971A370-7A4C-4895-98E3-E06A95C26AB3}">
      <dgm:prSet/>
      <dgm:spPr/>
      <dgm:t>
        <a:bodyPr/>
        <a:lstStyle/>
        <a:p>
          <a:endParaRPr lang="en-GB"/>
        </a:p>
      </dgm:t>
    </dgm:pt>
    <dgm:pt modelId="{94962D45-94E1-4BDC-BF9D-B6878A8944BD}" type="sibTrans" cxnId="{2971A370-7A4C-4895-98E3-E06A95C26AB3}">
      <dgm:prSet/>
      <dgm:spPr/>
      <dgm:t>
        <a:bodyPr/>
        <a:lstStyle/>
        <a:p>
          <a:endParaRPr lang="en-GB"/>
        </a:p>
      </dgm:t>
    </dgm:pt>
    <dgm:pt modelId="{23D5A3C8-AAF7-47A2-92A7-F752D56F988D}">
      <dgm:prSet phldrT="[Text]" custT="1"/>
      <dgm:spPr/>
      <dgm:t>
        <a:bodyPr/>
        <a:lstStyle/>
        <a:p>
          <a:r>
            <a:rPr lang="en-GB" sz="2000" b="0" dirty="0" smtClean="0">
              <a:solidFill>
                <a:schemeClr val="tx1"/>
              </a:solidFill>
            </a:rPr>
            <a:t>One benefit is that the business can find out what sort of products customers are looking for. This means they can create products that meet their customers’ requirements, which will result in the business achieving a better sales revenue and consequently a greater level of profit.</a:t>
          </a:r>
          <a:endParaRPr lang="en-GB" sz="2000" b="0" dirty="0">
            <a:solidFill>
              <a:schemeClr val="tx1"/>
            </a:solidFill>
          </a:endParaRPr>
        </a:p>
      </dgm:t>
    </dgm:pt>
    <dgm:pt modelId="{BB84FB88-D541-4A62-AEDD-1A89376D0704}" type="parTrans" cxnId="{49A4CCBF-7FD4-4561-9819-8E4DB7AD3DD3}">
      <dgm:prSet/>
      <dgm:spPr/>
      <dgm:t>
        <a:bodyPr/>
        <a:lstStyle/>
        <a:p>
          <a:endParaRPr lang="en-GB"/>
        </a:p>
      </dgm:t>
    </dgm:pt>
    <dgm:pt modelId="{BF6F616A-55C4-4C16-B3FD-E1CF5044F3B5}" type="sibTrans" cxnId="{49A4CCBF-7FD4-4561-9819-8E4DB7AD3DD3}">
      <dgm:prSet/>
      <dgm:spPr/>
      <dgm:t>
        <a:bodyPr/>
        <a:lstStyle/>
        <a:p>
          <a:endParaRPr lang="en-GB"/>
        </a:p>
      </dgm:t>
    </dgm:pt>
    <dgm:pt modelId="{C75BD178-CC4B-4230-964C-3D20EF789852}" type="pres">
      <dgm:prSet presAssocID="{2609F38B-3A4D-4AD1-813D-0C0A69E4D989}" presName="diagram" presStyleCnt="0">
        <dgm:presLayoutVars>
          <dgm:chPref val="1"/>
          <dgm:dir/>
          <dgm:animOne val="branch"/>
          <dgm:animLvl val="lvl"/>
          <dgm:resizeHandles/>
        </dgm:presLayoutVars>
      </dgm:prSet>
      <dgm:spPr/>
      <dgm:t>
        <a:bodyPr/>
        <a:lstStyle/>
        <a:p>
          <a:endParaRPr lang="en-GB"/>
        </a:p>
      </dgm:t>
    </dgm:pt>
    <dgm:pt modelId="{03939030-A4A2-4AAF-9794-85810ED5397C}" type="pres">
      <dgm:prSet presAssocID="{B49E18EC-2BEF-4343-B4F1-D9AF8532776B}" presName="root" presStyleCnt="0"/>
      <dgm:spPr/>
    </dgm:pt>
    <dgm:pt modelId="{3B724532-6FF5-4C6B-A06E-63DFB32C4349}" type="pres">
      <dgm:prSet presAssocID="{B49E18EC-2BEF-4343-B4F1-D9AF8532776B}" presName="rootComposite" presStyleCnt="0"/>
      <dgm:spPr/>
    </dgm:pt>
    <dgm:pt modelId="{EED2F6B4-6A41-44D4-B1D0-13B28852E9B1}" type="pres">
      <dgm:prSet presAssocID="{B49E18EC-2BEF-4343-B4F1-D9AF8532776B}" presName="rootText" presStyleLbl="node1" presStyleIdx="0" presStyleCnt="1" custScaleX="175333" custScaleY="153341"/>
      <dgm:spPr/>
      <dgm:t>
        <a:bodyPr/>
        <a:lstStyle/>
        <a:p>
          <a:endParaRPr lang="en-GB"/>
        </a:p>
      </dgm:t>
    </dgm:pt>
    <dgm:pt modelId="{01239D06-880E-4751-9C56-53D704C38C1B}" type="pres">
      <dgm:prSet presAssocID="{B49E18EC-2BEF-4343-B4F1-D9AF8532776B}" presName="rootConnector" presStyleLbl="node1" presStyleIdx="0" presStyleCnt="1"/>
      <dgm:spPr/>
      <dgm:t>
        <a:bodyPr/>
        <a:lstStyle/>
        <a:p>
          <a:endParaRPr lang="en-GB"/>
        </a:p>
      </dgm:t>
    </dgm:pt>
    <dgm:pt modelId="{DA9600D5-C822-4E2C-991D-FAFB001E1FAD}" type="pres">
      <dgm:prSet presAssocID="{B49E18EC-2BEF-4343-B4F1-D9AF8532776B}" presName="childShape" presStyleCnt="0"/>
      <dgm:spPr/>
    </dgm:pt>
    <dgm:pt modelId="{26A122AF-2231-45AD-9D1C-21F0BA36359D}" type="pres">
      <dgm:prSet presAssocID="{BB84FB88-D541-4A62-AEDD-1A89376D0704}" presName="Name13" presStyleLbl="parChTrans1D2" presStyleIdx="0" presStyleCnt="1"/>
      <dgm:spPr/>
      <dgm:t>
        <a:bodyPr/>
        <a:lstStyle/>
        <a:p>
          <a:endParaRPr lang="en-GB"/>
        </a:p>
      </dgm:t>
    </dgm:pt>
    <dgm:pt modelId="{0889BA3C-ACAA-4EC9-9166-37DC717E5E5D}" type="pres">
      <dgm:prSet presAssocID="{23D5A3C8-AAF7-47A2-92A7-F752D56F988D}" presName="childText" presStyleLbl="bgAcc1" presStyleIdx="0" presStyleCnt="1" custScaleX="396116" custScaleY="388470">
        <dgm:presLayoutVars>
          <dgm:bulletEnabled val="1"/>
        </dgm:presLayoutVars>
      </dgm:prSet>
      <dgm:spPr/>
      <dgm:t>
        <a:bodyPr/>
        <a:lstStyle/>
        <a:p>
          <a:endParaRPr lang="en-GB"/>
        </a:p>
      </dgm:t>
    </dgm:pt>
  </dgm:ptLst>
  <dgm:cxnLst>
    <dgm:cxn modelId="{3B577E94-DDF8-43A5-91D3-B4161CC1D9F4}" type="presOf" srcId="{B49E18EC-2BEF-4343-B4F1-D9AF8532776B}" destId="{EED2F6B4-6A41-44D4-B1D0-13B28852E9B1}" srcOrd="0" destOrd="0" presId="urn:microsoft.com/office/officeart/2005/8/layout/hierarchy3"/>
    <dgm:cxn modelId="{49A4CCBF-7FD4-4561-9819-8E4DB7AD3DD3}" srcId="{B49E18EC-2BEF-4343-B4F1-D9AF8532776B}" destId="{23D5A3C8-AAF7-47A2-92A7-F752D56F988D}" srcOrd="0" destOrd="0" parTransId="{BB84FB88-D541-4A62-AEDD-1A89376D0704}" sibTransId="{BF6F616A-55C4-4C16-B3FD-E1CF5044F3B5}"/>
    <dgm:cxn modelId="{2971A370-7A4C-4895-98E3-E06A95C26AB3}" srcId="{2609F38B-3A4D-4AD1-813D-0C0A69E4D989}" destId="{B49E18EC-2BEF-4343-B4F1-D9AF8532776B}" srcOrd="0" destOrd="0" parTransId="{CBF22DA8-B2B1-4140-ABCB-BD7E39696097}" sibTransId="{94962D45-94E1-4BDC-BF9D-B6878A8944BD}"/>
    <dgm:cxn modelId="{E9771864-FAA8-4E35-B9D6-A6BB521522FE}" type="presOf" srcId="{BB84FB88-D541-4A62-AEDD-1A89376D0704}" destId="{26A122AF-2231-45AD-9D1C-21F0BA36359D}" srcOrd="0" destOrd="0" presId="urn:microsoft.com/office/officeart/2005/8/layout/hierarchy3"/>
    <dgm:cxn modelId="{A7C416D4-8E3D-4003-9412-1D5B0C7C3585}" type="presOf" srcId="{23D5A3C8-AAF7-47A2-92A7-F752D56F988D}" destId="{0889BA3C-ACAA-4EC9-9166-37DC717E5E5D}" srcOrd="0" destOrd="0" presId="urn:microsoft.com/office/officeart/2005/8/layout/hierarchy3"/>
    <dgm:cxn modelId="{C3F3305A-FD27-4A8A-9645-8FB1FFEF3B1A}" type="presOf" srcId="{B49E18EC-2BEF-4343-B4F1-D9AF8532776B}" destId="{01239D06-880E-4751-9C56-53D704C38C1B}" srcOrd="1" destOrd="0" presId="urn:microsoft.com/office/officeart/2005/8/layout/hierarchy3"/>
    <dgm:cxn modelId="{A45E5874-33DD-405E-8211-289D035EFA6C}" type="presOf" srcId="{2609F38B-3A4D-4AD1-813D-0C0A69E4D989}" destId="{C75BD178-CC4B-4230-964C-3D20EF789852}" srcOrd="0" destOrd="0" presId="urn:microsoft.com/office/officeart/2005/8/layout/hierarchy3"/>
    <dgm:cxn modelId="{2A4DCD78-40ED-425D-8DE5-02691BD8DC25}" type="presParOf" srcId="{C75BD178-CC4B-4230-964C-3D20EF789852}" destId="{03939030-A4A2-4AAF-9794-85810ED5397C}" srcOrd="0" destOrd="0" presId="urn:microsoft.com/office/officeart/2005/8/layout/hierarchy3"/>
    <dgm:cxn modelId="{A204C461-58D4-4B7E-BCE3-324C679732AC}" type="presParOf" srcId="{03939030-A4A2-4AAF-9794-85810ED5397C}" destId="{3B724532-6FF5-4C6B-A06E-63DFB32C4349}" srcOrd="0" destOrd="0" presId="urn:microsoft.com/office/officeart/2005/8/layout/hierarchy3"/>
    <dgm:cxn modelId="{E7613B7B-D8D3-4D02-8C1B-AEACC107BBBD}" type="presParOf" srcId="{3B724532-6FF5-4C6B-A06E-63DFB32C4349}" destId="{EED2F6B4-6A41-44D4-B1D0-13B28852E9B1}" srcOrd="0" destOrd="0" presId="urn:microsoft.com/office/officeart/2005/8/layout/hierarchy3"/>
    <dgm:cxn modelId="{43D6F764-DD34-4BA6-BE3D-EC436C4051AC}" type="presParOf" srcId="{3B724532-6FF5-4C6B-A06E-63DFB32C4349}" destId="{01239D06-880E-4751-9C56-53D704C38C1B}" srcOrd="1" destOrd="0" presId="urn:microsoft.com/office/officeart/2005/8/layout/hierarchy3"/>
    <dgm:cxn modelId="{5D64EB57-8A6A-4EC8-9CF3-2A1A03790FBE}" type="presParOf" srcId="{03939030-A4A2-4AAF-9794-85810ED5397C}" destId="{DA9600D5-C822-4E2C-991D-FAFB001E1FAD}" srcOrd="1" destOrd="0" presId="urn:microsoft.com/office/officeart/2005/8/layout/hierarchy3"/>
    <dgm:cxn modelId="{DB6A91B9-2BED-4E65-961E-BD16E81F28E7}" type="presParOf" srcId="{DA9600D5-C822-4E2C-991D-FAFB001E1FAD}" destId="{26A122AF-2231-45AD-9D1C-21F0BA36359D}" srcOrd="0" destOrd="0" presId="urn:microsoft.com/office/officeart/2005/8/layout/hierarchy3"/>
    <dgm:cxn modelId="{71224388-945D-4264-88F5-9DEAC0B226E3}" type="presParOf" srcId="{DA9600D5-C822-4E2C-991D-FAFB001E1FAD}" destId="{0889BA3C-ACAA-4EC9-9166-37DC717E5E5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09F38B-3A4D-4AD1-813D-0C0A69E4D989}" type="doc">
      <dgm:prSet loTypeId="urn:microsoft.com/office/officeart/2005/8/layout/hierarchy3" loCatId="relationship" qsTypeId="urn:microsoft.com/office/officeart/2005/8/quickstyle/3d2" qsCatId="3D" csTypeId="urn:microsoft.com/office/officeart/2005/8/colors/accent1_2" csCatId="accent1" phldr="1"/>
      <dgm:spPr/>
      <dgm:t>
        <a:bodyPr/>
        <a:lstStyle/>
        <a:p>
          <a:endParaRPr lang="en-GB"/>
        </a:p>
      </dgm:t>
    </dgm:pt>
    <dgm:pt modelId="{B49E18EC-2BEF-4343-B4F1-D9AF8532776B}">
      <dgm:prSet phldrT="[Text]" custT="1"/>
      <dgm:spPr/>
      <dgm:t>
        <a:bodyPr/>
        <a:lstStyle/>
        <a:p>
          <a:endParaRPr lang="en-GB" sz="2000" dirty="0"/>
        </a:p>
      </dgm:t>
    </dgm:pt>
    <dgm:pt modelId="{CBF22DA8-B2B1-4140-ABCB-BD7E39696097}" type="parTrans" cxnId="{2971A370-7A4C-4895-98E3-E06A95C26AB3}">
      <dgm:prSet/>
      <dgm:spPr/>
      <dgm:t>
        <a:bodyPr/>
        <a:lstStyle/>
        <a:p>
          <a:endParaRPr lang="en-GB"/>
        </a:p>
      </dgm:t>
    </dgm:pt>
    <dgm:pt modelId="{94962D45-94E1-4BDC-BF9D-B6878A8944BD}" type="sibTrans" cxnId="{2971A370-7A4C-4895-98E3-E06A95C26AB3}">
      <dgm:prSet/>
      <dgm:spPr/>
      <dgm:t>
        <a:bodyPr/>
        <a:lstStyle/>
        <a:p>
          <a:endParaRPr lang="en-GB"/>
        </a:p>
      </dgm:t>
    </dgm:pt>
    <dgm:pt modelId="{23D5A3C8-AAF7-47A2-92A7-F752D56F988D}">
      <dgm:prSet phldrT="[Text]" custT="1"/>
      <dgm:spPr/>
      <dgm:t>
        <a:bodyPr/>
        <a:lstStyle/>
        <a:p>
          <a:r>
            <a:rPr lang="en-GB" sz="1800" b="0" dirty="0" smtClean="0">
              <a:solidFill>
                <a:schemeClr val="tx1"/>
              </a:solidFill>
            </a:rPr>
            <a:t>One benefit is that the business can understand what customers are looking for which is extremely important in a market where trends and tastes change very quickly. If the business can quickly respond to what customers are looking for by producing clothes that match the latest trends, they are far more likely to sell greater numbers of products at a profitable price. This will mean greater sales revenue and in turn a better overall profit.</a:t>
          </a:r>
          <a:endParaRPr lang="en-GB" sz="1800" b="0" dirty="0">
            <a:solidFill>
              <a:schemeClr val="tx1"/>
            </a:solidFill>
          </a:endParaRPr>
        </a:p>
      </dgm:t>
    </dgm:pt>
    <dgm:pt modelId="{BB84FB88-D541-4A62-AEDD-1A89376D0704}" type="parTrans" cxnId="{49A4CCBF-7FD4-4561-9819-8E4DB7AD3DD3}">
      <dgm:prSet/>
      <dgm:spPr/>
      <dgm:t>
        <a:bodyPr/>
        <a:lstStyle/>
        <a:p>
          <a:endParaRPr lang="en-GB"/>
        </a:p>
      </dgm:t>
    </dgm:pt>
    <dgm:pt modelId="{BF6F616A-55C4-4C16-B3FD-E1CF5044F3B5}" type="sibTrans" cxnId="{49A4CCBF-7FD4-4561-9819-8E4DB7AD3DD3}">
      <dgm:prSet/>
      <dgm:spPr/>
      <dgm:t>
        <a:bodyPr/>
        <a:lstStyle/>
        <a:p>
          <a:endParaRPr lang="en-GB"/>
        </a:p>
      </dgm:t>
    </dgm:pt>
    <dgm:pt modelId="{C75BD178-CC4B-4230-964C-3D20EF789852}" type="pres">
      <dgm:prSet presAssocID="{2609F38B-3A4D-4AD1-813D-0C0A69E4D989}" presName="diagram" presStyleCnt="0">
        <dgm:presLayoutVars>
          <dgm:chPref val="1"/>
          <dgm:dir/>
          <dgm:animOne val="branch"/>
          <dgm:animLvl val="lvl"/>
          <dgm:resizeHandles/>
        </dgm:presLayoutVars>
      </dgm:prSet>
      <dgm:spPr/>
      <dgm:t>
        <a:bodyPr/>
        <a:lstStyle/>
        <a:p>
          <a:endParaRPr lang="en-GB"/>
        </a:p>
      </dgm:t>
    </dgm:pt>
    <dgm:pt modelId="{03939030-A4A2-4AAF-9794-85810ED5397C}" type="pres">
      <dgm:prSet presAssocID="{B49E18EC-2BEF-4343-B4F1-D9AF8532776B}" presName="root" presStyleCnt="0"/>
      <dgm:spPr/>
    </dgm:pt>
    <dgm:pt modelId="{3B724532-6FF5-4C6B-A06E-63DFB32C4349}" type="pres">
      <dgm:prSet presAssocID="{B49E18EC-2BEF-4343-B4F1-D9AF8532776B}" presName="rootComposite" presStyleCnt="0"/>
      <dgm:spPr/>
    </dgm:pt>
    <dgm:pt modelId="{EED2F6B4-6A41-44D4-B1D0-13B28852E9B1}" type="pres">
      <dgm:prSet presAssocID="{B49E18EC-2BEF-4343-B4F1-D9AF8532776B}" presName="rootText" presStyleLbl="node1" presStyleIdx="0" presStyleCnt="1" custScaleX="787692" custScaleY="252594"/>
      <dgm:spPr/>
      <dgm:t>
        <a:bodyPr/>
        <a:lstStyle/>
        <a:p>
          <a:endParaRPr lang="en-GB"/>
        </a:p>
      </dgm:t>
    </dgm:pt>
    <dgm:pt modelId="{01239D06-880E-4751-9C56-53D704C38C1B}" type="pres">
      <dgm:prSet presAssocID="{B49E18EC-2BEF-4343-B4F1-D9AF8532776B}" presName="rootConnector" presStyleLbl="node1" presStyleIdx="0" presStyleCnt="1"/>
      <dgm:spPr/>
      <dgm:t>
        <a:bodyPr/>
        <a:lstStyle/>
        <a:p>
          <a:endParaRPr lang="en-GB"/>
        </a:p>
      </dgm:t>
    </dgm:pt>
    <dgm:pt modelId="{DA9600D5-C822-4E2C-991D-FAFB001E1FAD}" type="pres">
      <dgm:prSet presAssocID="{B49E18EC-2BEF-4343-B4F1-D9AF8532776B}" presName="childShape" presStyleCnt="0"/>
      <dgm:spPr/>
    </dgm:pt>
    <dgm:pt modelId="{26A122AF-2231-45AD-9D1C-21F0BA36359D}" type="pres">
      <dgm:prSet presAssocID="{BB84FB88-D541-4A62-AEDD-1A89376D0704}" presName="Name13" presStyleLbl="parChTrans1D2" presStyleIdx="0" presStyleCnt="1"/>
      <dgm:spPr/>
      <dgm:t>
        <a:bodyPr/>
        <a:lstStyle/>
        <a:p>
          <a:endParaRPr lang="en-GB"/>
        </a:p>
      </dgm:t>
    </dgm:pt>
    <dgm:pt modelId="{0889BA3C-ACAA-4EC9-9166-37DC717E5E5D}" type="pres">
      <dgm:prSet presAssocID="{23D5A3C8-AAF7-47A2-92A7-F752D56F988D}" presName="childText" presStyleLbl="bgAcc1" presStyleIdx="0" presStyleCnt="1" custScaleX="815857" custScaleY="1209645">
        <dgm:presLayoutVars>
          <dgm:bulletEnabled val="1"/>
        </dgm:presLayoutVars>
      </dgm:prSet>
      <dgm:spPr/>
      <dgm:t>
        <a:bodyPr/>
        <a:lstStyle/>
        <a:p>
          <a:endParaRPr lang="en-GB"/>
        </a:p>
      </dgm:t>
    </dgm:pt>
  </dgm:ptLst>
  <dgm:cxnLst>
    <dgm:cxn modelId="{49A4CCBF-7FD4-4561-9819-8E4DB7AD3DD3}" srcId="{B49E18EC-2BEF-4343-B4F1-D9AF8532776B}" destId="{23D5A3C8-AAF7-47A2-92A7-F752D56F988D}" srcOrd="0" destOrd="0" parTransId="{BB84FB88-D541-4A62-AEDD-1A89376D0704}" sibTransId="{BF6F616A-55C4-4C16-B3FD-E1CF5044F3B5}"/>
    <dgm:cxn modelId="{2971A370-7A4C-4895-98E3-E06A95C26AB3}" srcId="{2609F38B-3A4D-4AD1-813D-0C0A69E4D989}" destId="{B49E18EC-2BEF-4343-B4F1-D9AF8532776B}" srcOrd="0" destOrd="0" parTransId="{CBF22DA8-B2B1-4140-ABCB-BD7E39696097}" sibTransId="{94962D45-94E1-4BDC-BF9D-B6878A8944BD}"/>
    <dgm:cxn modelId="{3EF627F8-4117-48DD-A6AD-B5E962A66F1F}" type="presOf" srcId="{23D5A3C8-AAF7-47A2-92A7-F752D56F988D}" destId="{0889BA3C-ACAA-4EC9-9166-37DC717E5E5D}" srcOrd="0" destOrd="0" presId="urn:microsoft.com/office/officeart/2005/8/layout/hierarchy3"/>
    <dgm:cxn modelId="{333A8C16-7314-4EE4-91A4-3F50C0EE2EA6}" type="presOf" srcId="{B49E18EC-2BEF-4343-B4F1-D9AF8532776B}" destId="{EED2F6B4-6A41-44D4-B1D0-13B28852E9B1}" srcOrd="0" destOrd="0" presId="urn:microsoft.com/office/officeart/2005/8/layout/hierarchy3"/>
    <dgm:cxn modelId="{C244B773-9A58-465F-B53C-4CB86E298698}" type="presOf" srcId="{BB84FB88-D541-4A62-AEDD-1A89376D0704}" destId="{26A122AF-2231-45AD-9D1C-21F0BA36359D}" srcOrd="0" destOrd="0" presId="urn:microsoft.com/office/officeart/2005/8/layout/hierarchy3"/>
    <dgm:cxn modelId="{4F502A6B-586F-44B5-AE1C-0EF9D2E63A9F}" type="presOf" srcId="{B49E18EC-2BEF-4343-B4F1-D9AF8532776B}" destId="{01239D06-880E-4751-9C56-53D704C38C1B}" srcOrd="1" destOrd="0" presId="urn:microsoft.com/office/officeart/2005/8/layout/hierarchy3"/>
    <dgm:cxn modelId="{8C42924E-CCF7-4EA4-A185-1F59912506D3}" type="presOf" srcId="{2609F38B-3A4D-4AD1-813D-0C0A69E4D989}" destId="{C75BD178-CC4B-4230-964C-3D20EF789852}" srcOrd="0" destOrd="0" presId="urn:microsoft.com/office/officeart/2005/8/layout/hierarchy3"/>
    <dgm:cxn modelId="{C5F00BB0-52DF-4234-981D-3D91A42AB19F}" type="presParOf" srcId="{C75BD178-CC4B-4230-964C-3D20EF789852}" destId="{03939030-A4A2-4AAF-9794-85810ED5397C}" srcOrd="0" destOrd="0" presId="urn:microsoft.com/office/officeart/2005/8/layout/hierarchy3"/>
    <dgm:cxn modelId="{6624C24D-8560-457C-A98D-010E641301FD}" type="presParOf" srcId="{03939030-A4A2-4AAF-9794-85810ED5397C}" destId="{3B724532-6FF5-4C6B-A06E-63DFB32C4349}" srcOrd="0" destOrd="0" presId="urn:microsoft.com/office/officeart/2005/8/layout/hierarchy3"/>
    <dgm:cxn modelId="{91657A24-559C-4E4E-99B8-801BB966D9D3}" type="presParOf" srcId="{3B724532-6FF5-4C6B-A06E-63DFB32C4349}" destId="{EED2F6B4-6A41-44D4-B1D0-13B28852E9B1}" srcOrd="0" destOrd="0" presId="urn:microsoft.com/office/officeart/2005/8/layout/hierarchy3"/>
    <dgm:cxn modelId="{94085631-EEAD-490A-806D-2262154BC627}" type="presParOf" srcId="{3B724532-6FF5-4C6B-A06E-63DFB32C4349}" destId="{01239D06-880E-4751-9C56-53D704C38C1B}" srcOrd="1" destOrd="0" presId="urn:microsoft.com/office/officeart/2005/8/layout/hierarchy3"/>
    <dgm:cxn modelId="{4EECE61F-83AD-4C45-ACBF-2743A5517E7E}" type="presParOf" srcId="{03939030-A4A2-4AAF-9794-85810ED5397C}" destId="{DA9600D5-C822-4E2C-991D-FAFB001E1FAD}" srcOrd="1" destOrd="0" presId="urn:microsoft.com/office/officeart/2005/8/layout/hierarchy3"/>
    <dgm:cxn modelId="{F9BBAE5A-E862-423E-90FD-07BC55DC4331}" type="presParOf" srcId="{DA9600D5-C822-4E2C-991D-FAFB001E1FAD}" destId="{26A122AF-2231-45AD-9D1C-21F0BA36359D}" srcOrd="0" destOrd="0" presId="urn:microsoft.com/office/officeart/2005/8/layout/hierarchy3"/>
    <dgm:cxn modelId="{B3D5FF71-EDBC-439F-BF70-CA8AC9741883}" type="presParOf" srcId="{DA9600D5-C822-4E2C-991D-FAFB001E1FAD}" destId="{0889BA3C-ACAA-4EC9-9166-37DC717E5E5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0C55C-9CB5-444B-91EE-040AE3753F90}">
      <dsp:nvSpPr>
        <dsp:cNvPr id="0" name=""/>
        <dsp:cNvSpPr/>
      </dsp:nvSpPr>
      <dsp:spPr>
        <a:xfrm rot="5400000">
          <a:off x="-221782" y="223717"/>
          <a:ext cx="1478550" cy="103498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Point</a:t>
          </a:r>
          <a:endParaRPr lang="en-GB" sz="2600" kern="1200" dirty="0"/>
        </a:p>
      </dsp:txBody>
      <dsp:txXfrm rot="-5400000">
        <a:off x="1" y="519428"/>
        <a:ext cx="1034985" cy="443565"/>
      </dsp:txXfrm>
    </dsp:sp>
    <dsp:sp modelId="{49835333-A126-4FF8-8784-C118387B07A1}">
      <dsp:nvSpPr>
        <dsp:cNvPr id="0" name=""/>
        <dsp:cNvSpPr/>
      </dsp:nvSpPr>
      <dsp:spPr>
        <a:xfrm rot="5400000">
          <a:off x="4105415" y="-3068495"/>
          <a:ext cx="961057" cy="710191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GB" sz="1800" kern="1200" dirty="0"/>
        </a:p>
      </dsp:txBody>
      <dsp:txXfrm rot="-5400000">
        <a:off x="1034985" y="48850"/>
        <a:ext cx="7055003" cy="867227"/>
      </dsp:txXfrm>
    </dsp:sp>
    <dsp:sp modelId="{2726A8E1-008B-40A8-9C02-37A725D070C4}">
      <dsp:nvSpPr>
        <dsp:cNvPr id="0" name=""/>
        <dsp:cNvSpPr/>
      </dsp:nvSpPr>
      <dsp:spPr>
        <a:xfrm rot="5400000">
          <a:off x="-221782" y="1506619"/>
          <a:ext cx="1478550" cy="103498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Explain</a:t>
          </a:r>
          <a:endParaRPr lang="en-GB" sz="2600" kern="1200" dirty="0"/>
        </a:p>
      </dsp:txBody>
      <dsp:txXfrm rot="-5400000">
        <a:off x="1" y="1802330"/>
        <a:ext cx="1034985" cy="443565"/>
      </dsp:txXfrm>
    </dsp:sp>
    <dsp:sp modelId="{17384499-5FCE-4D01-B87C-F9E99DBB3328}">
      <dsp:nvSpPr>
        <dsp:cNvPr id="0" name=""/>
        <dsp:cNvSpPr/>
      </dsp:nvSpPr>
      <dsp:spPr>
        <a:xfrm rot="5400000">
          <a:off x="4105415" y="-1785593"/>
          <a:ext cx="961057" cy="710191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98272" tIns="35560" rIns="35560" bIns="35560" numCol="1" spcCol="1270" anchor="ctr" anchorCtr="0">
          <a:noAutofit/>
        </a:bodyPr>
        <a:lstStyle/>
        <a:p>
          <a:pPr marL="285750" lvl="1" indent="-285750" algn="l" defTabSz="2489200">
            <a:lnSpc>
              <a:spcPct val="90000"/>
            </a:lnSpc>
            <a:spcBef>
              <a:spcPct val="0"/>
            </a:spcBef>
            <a:spcAft>
              <a:spcPct val="15000"/>
            </a:spcAft>
            <a:buChar char="••"/>
          </a:pPr>
          <a:endParaRPr lang="en-GB" sz="5600" kern="1200" dirty="0"/>
        </a:p>
      </dsp:txBody>
      <dsp:txXfrm rot="-5400000">
        <a:off x="1034985" y="1331752"/>
        <a:ext cx="7055003" cy="867227"/>
      </dsp:txXfrm>
    </dsp:sp>
    <dsp:sp modelId="{AFD9A76D-68BD-4766-975D-CF82603CAEC9}">
      <dsp:nvSpPr>
        <dsp:cNvPr id="0" name=""/>
        <dsp:cNvSpPr/>
      </dsp:nvSpPr>
      <dsp:spPr>
        <a:xfrm rot="5400000">
          <a:off x="-221782" y="2789521"/>
          <a:ext cx="1478550" cy="103498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Expand</a:t>
          </a:r>
          <a:endParaRPr lang="en-GB" sz="2600" kern="1200" dirty="0"/>
        </a:p>
      </dsp:txBody>
      <dsp:txXfrm rot="-5400000">
        <a:off x="1" y="3085232"/>
        <a:ext cx="1034985" cy="443565"/>
      </dsp:txXfrm>
    </dsp:sp>
    <dsp:sp modelId="{091E705C-C359-4690-8469-F6931390C663}">
      <dsp:nvSpPr>
        <dsp:cNvPr id="0" name=""/>
        <dsp:cNvSpPr/>
      </dsp:nvSpPr>
      <dsp:spPr>
        <a:xfrm rot="5400000">
          <a:off x="4105415" y="-502691"/>
          <a:ext cx="961057" cy="710191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98272" tIns="35560" rIns="35560" bIns="35560" numCol="1" spcCol="1270" anchor="ctr" anchorCtr="0">
          <a:noAutofit/>
        </a:bodyPr>
        <a:lstStyle/>
        <a:p>
          <a:pPr marL="285750" lvl="1" indent="-285750" algn="l" defTabSz="2489200">
            <a:lnSpc>
              <a:spcPct val="90000"/>
            </a:lnSpc>
            <a:spcBef>
              <a:spcPct val="0"/>
            </a:spcBef>
            <a:spcAft>
              <a:spcPct val="15000"/>
            </a:spcAft>
            <a:buChar char="••"/>
          </a:pPr>
          <a:endParaRPr lang="en-GB" sz="5600" kern="1200" dirty="0"/>
        </a:p>
      </dsp:txBody>
      <dsp:txXfrm rot="-5400000">
        <a:off x="1034985" y="2614654"/>
        <a:ext cx="7055003" cy="867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2F6B4-6A41-44D4-B1D0-13B28852E9B1}">
      <dsp:nvSpPr>
        <dsp:cNvPr id="0" name=""/>
        <dsp:cNvSpPr/>
      </dsp:nvSpPr>
      <dsp:spPr>
        <a:xfrm>
          <a:off x="3724" y="63596"/>
          <a:ext cx="2435563" cy="106503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endParaRPr lang="en-GB" sz="2000" kern="1200" dirty="0"/>
        </a:p>
      </dsp:txBody>
      <dsp:txXfrm>
        <a:off x="34918" y="94790"/>
        <a:ext cx="2373175" cy="1002647"/>
      </dsp:txXfrm>
    </dsp:sp>
    <dsp:sp modelId="{26A122AF-2231-45AD-9D1C-21F0BA36359D}">
      <dsp:nvSpPr>
        <dsp:cNvPr id="0" name=""/>
        <dsp:cNvSpPr/>
      </dsp:nvSpPr>
      <dsp:spPr>
        <a:xfrm>
          <a:off x="247281" y="1128632"/>
          <a:ext cx="243556" cy="1522704"/>
        </a:xfrm>
        <a:custGeom>
          <a:avLst/>
          <a:gdLst/>
          <a:ahLst/>
          <a:cxnLst/>
          <a:rect l="0" t="0" r="0" b="0"/>
          <a:pathLst>
            <a:path>
              <a:moveTo>
                <a:pt x="0" y="0"/>
              </a:moveTo>
              <a:lnTo>
                <a:pt x="0" y="1522704"/>
              </a:lnTo>
              <a:lnTo>
                <a:pt x="243556" y="152270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889BA3C-ACAA-4EC9-9166-37DC717E5E5D}">
      <dsp:nvSpPr>
        <dsp:cNvPr id="0" name=""/>
        <dsp:cNvSpPr/>
      </dsp:nvSpPr>
      <dsp:spPr>
        <a:xfrm>
          <a:off x="490837" y="1302270"/>
          <a:ext cx="4401981" cy="26981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GB" sz="2000" b="0" kern="1200" dirty="0" smtClean="0">
              <a:solidFill>
                <a:schemeClr val="tx1"/>
              </a:solidFill>
            </a:rPr>
            <a:t>One benefit is that the business can find out what sort of products customers are looking for. This means they can create products that meet their customers’ requirements, which will result in the business achieving a better sales revenue and consequently a greater level of profit.</a:t>
          </a:r>
          <a:endParaRPr lang="en-GB" sz="2000" b="0" kern="1200" dirty="0">
            <a:solidFill>
              <a:schemeClr val="tx1"/>
            </a:solidFill>
          </a:endParaRPr>
        </a:p>
      </dsp:txBody>
      <dsp:txXfrm>
        <a:off x="569863" y="1381296"/>
        <a:ext cx="4243929" cy="2540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2F6B4-6A41-44D4-B1D0-13B28852E9B1}">
      <dsp:nvSpPr>
        <dsp:cNvPr id="0" name=""/>
        <dsp:cNvSpPr/>
      </dsp:nvSpPr>
      <dsp:spPr>
        <a:xfrm>
          <a:off x="189" y="165430"/>
          <a:ext cx="4760003" cy="7632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endParaRPr lang="en-GB" sz="2000" kern="1200" dirty="0"/>
        </a:p>
      </dsp:txBody>
      <dsp:txXfrm>
        <a:off x="22543" y="187784"/>
        <a:ext cx="4715295" cy="718501"/>
      </dsp:txXfrm>
    </dsp:sp>
    <dsp:sp modelId="{26A122AF-2231-45AD-9D1C-21F0BA36359D}">
      <dsp:nvSpPr>
        <dsp:cNvPr id="0" name=""/>
        <dsp:cNvSpPr/>
      </dsp:nvSpPr>
      <dsp:spPr>
        <a:xfrm>
          <a:off x="476190" y="928640"/>
          <a:ext cx="476000" cy="1903001"/>
        </a:xfrm>
        <a:custGeom>
          <a:avLst/>
          <a:gdLst/>
          <a:ahLst/>
          <a:cxnLst/>
          <a:rect l="0" t="0" r="0" b="0"/>
          <a:pathLst>
            <a:path>
              <a:moveTo>
                <a:pt x="0" y="0"/>
              </a:moveTo>
              <a:lnTo>
                <a:pt x="0" y="1903001"/>
              </a:lnTo>
              <a:lnTo>
                <a:pt x="476000" y="190300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889BA3C-ACAA-4EC9-9166-37DC717E5E5D}">
      <dsp:nvSpPr>
        <dsp:cNvPr id="0" name=""/>
        <dsp:cNvSpPr/>
      </dsp:nvSpPr>
      <dsp:spPr>
        <a:xfrm>
          <a:off x="952190" y="1004177"/>
          <a:ext cx="3944163" cy="365492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tx1"/>
              </a:solidFill>
            </a:rPr>
            <a:t>One benefit is that the business can understand what customers are looking for which is extremely important in a market where trends and tastes change very quickly. If the business can quickly respond to what customers are looking for by producing clothes that match the latest trends, they are far more likely to sell greater numbers of products at a profitable price. This will mean greater sales revenue and in turn a better overall profit.</a:t>
          </a:r>
          <a:endParaRPr lang="en-GB" sz="1800" b="0" kern="1200" dirty="0">
            <a:solidFill>
              <a:schemeClr val="tx1"/>
            </a:solidFill>
          </a:endParaRPr>
        </a:p>
      </dsp:txBody>
      <dsp:txXfrm>
        <a:off x="1059239" y="1111226"/>
        <a:ext cx="3730065" cy="34408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AE5C8FB-3C92-4045-9552-43806431B41B}" type="datetimeFigureOut">
              <a:rPr lang="en-GB"/>
              <a:pPr>
                <a:defRPr/>
              </a:pPr>
              <a:t>08/05/2018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F810A0A-02C3-44C2-A27D-FC4690503C1D}" type="slidenum">
              <a:rPr lang="en-GB"/>
              <a:pPr>
                <a:defRPr/>
              </a:pPr>
              <a:t>‹#›</a:t>
            </a:fld>
            <a:endParaRPr lang="en-GB"/>
          </a:p>
        </p:txBody>
      </p:sp>
    </p:spTree>
    <p:extLst>
      <p:ext uri="{BB962C8B-B14F-4D97-AF65-F5344CB8AC3E}">
        <p14:creationId xmlns:p14="http://schemas.microsoft.com/office/powerpoint/2010/main" val="11878150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568B9CE-304D-4BCA-B1C3-20C309F5181A}"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7A5FC6A-3211-46B7-9F6D-D8AA78FF41A8}"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DD8F869-DE1A-4A4B-A617-869BCDF6AC12}"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8F64D71-3E41-4214-82BF-129CDD42965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5C6A48E-1725-468C-A20E-F9DF19EDD6C5}"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C0A3E3F-78FC-43E0-800F-7E7D2C639ED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810681D-2708-4919-9F23-AB1430D66EFA}"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A4646D4-1AF4-4736-AB0D-92774B9C76B8}"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9AACAA-0DF3-4E13-A603-E9A9D07BAA33}"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3F1B5D3-2479-466E-9EC9-70CC41BA722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5D88A4D-A459-4BAF-B947-EA634741D9F2}" type="datetimeFigureOut">
              <a:rPr lang="en-GB"/>
              <a:pPr>
                <a:defRPr/>
              </a:pPr>
              <a:t>08/05/2018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C8327B5-9943-4AC1-8E2A-1605E846554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DB28746-7DFF-4599-9FFA-A53F63584DC4}" type="datetimeFigureOut">
              <a:rPr lang="en-GB"/>
              <a:pPr>
                <a:defRPr/>
              </a:pPr>
              <a:t>08/05/2018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1582B79-4FFB-48C7-AAF4-D9A83DAFF29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1D024ED-3FD7-446D-9508-CF2208B4DEB4}" type="datetimeFigureOut">
              <a:rPr lang="en-GB"/>
              <a:pPr>
                <a:defRPr/>
              </a:pPr>
              <a:t>08/05/2018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E0C2883-0223-4EA9-A290-83813EA16727}"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1C8A01-94B4-483E-BF9D-2651FB67A6BE}" type="datetimeFigureOut">
              <a:rPr lang="en-GB"/>
              <a:pPr>
                <a:defRPr/>
              </a:pPr>
              <a:t>08/05/2018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FD90289-5B8D-4BC9-9342-F023F0C4E790}"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50666E-DD5A-4A36-A3A3-1C2C98ABFB5B}" type="datetimeFigureOut">
              <a:rPr lang="en-GB"/>
              <a:pPr>
                <a:defRPr/>
              </a:pPr>
              <a:t>08/05/2018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54A8B37-D289-4161-A564-FE0A9EC2CD0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AD6AFE-05EA-41B0-822B-D6479C8A622E}" type="datetimeFigureOut">
              <a:rPr lang="en-GB"/>
              <a:pPr>
                <a:defRPr/>
              </a:pPr>
              <a:t>08/05/2018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116F24C-06AC-4E3B-81C1-672A73DE9D7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914CD3B-1F08-4011-88F4-938FF6314ADE}" type="datetimeFigureOut">
              <a:rPr lang="en-GB"/>
              <a:pPr>
                <a:defRPr/>
              </a:pPr>
              <a:t>08/05/2018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F9364D8-D2A3-471C-942B-69A1427E5C3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ideo" Target="file:///C:\Users\tutor2u\Dropbox\GCSE%20Revision%20%20Conferences%202013\Edexcel%20Material\Cambridge%20Satchel%20Company.wm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467544" y="1429442"/>
            <a:ext cx="8280920" cy="4159797"/>
          </a:xfrm>
          <a:custGeom>
            <a:avLst/>
            <a:gdLst>
              <a:gd name="connsiteX0" fmla="*/ 0 w 8280920"/>
              <a:gd name="connsiteY0" fmla="*/ 144303 h 865800"/>
              <a:gd name="connsiteX1" fmla="*/ 144303 w 8280920"/>
              <a:gd name="connsiteY1" fmla="*/ 0 h 865800"/>
              <a:gd name="connsiteX2" fmla="*/ 8136617 w 8280920"/>
              <a:gd name="connsiteY2" fmla="*/ 0 h 865800"/>
              <a:gd name="connsiteX3" fmla="*/ 8280920 w 8280920"/>
              <a:gd name="connsiteY3" fmla="*/ 144303 h 865800"/>
              <a:gd name="connsiteX4" fmla="*/ 8280920 w 8280920"/>
              <a:gd name="connsiteY4" fmla="*/ 721497 h 865800"/>
              <a:gd name="connsiteX5" fmla="*/ 8136617 w 8280920"/>
              <a:gd name="connsiteY5" fmla="*/ 865800 h 865800"/>
              <a:gd name="connsiteX6" fmla="*/ 144303 w 8280920"/>
              <a:gd name="connsiteY6" fmla="*/ 865800 h 865800"/>
              <a:gd name="connsiteX7" fmla="*/ 0 w 8280920"/>
              <a:gd name="connsiteY7" fmla="*/ 721497 h 865800"/>
              <a:gd name="connsiteX8" fmla="*/ 0 w 8280920"/>
              <a:gd name="connsiteY8" fmla="*/ 144303 h 86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0920" h="865800">
                <a:moveTo>
                  <a:pt x="0" y="144303"/>
                </a:moveTo>
                <a:cubicBezTo>
                  <a:pt x="0" y="64607"/>
                  <a:pt x="64607" y="0"/>
                  <a:pt x="144303" y="0"/>
                </a:cubicBezTo>
                <a:lnTo>
                  <a:pt x="8136617" y="0"/>
                </a:lnTo>
                <a:cubicBezTo>
                  <a:pt x="8216313" y="0"/>
                  <a:pt x="8280920" y="64607"/>
                  <a:pt x="8280920" y="144303"/>
                </a:cubicBezTo>
                <a:lnTo>
                  <a:pt x="8280920" y="721497"/>
                </a:lnTo>
                <a:cubicBezTo>
                  <a:pt x="8280920" y="801193"/>
                  <a:pt x="8216313" y="865800"/>
                  <a:pt x="8136617" y="865800"/>
                </a:cubicBezTo>
                <a:lnTo>
                  <a:pt x="144303" y="865800"/>
                </a:lnTo>
                <a:cubicBezTo>
                  <a:pt x="64607" y="865800"/>
                  <a:pt x="0" y="801193"/>
                  <a:pt x="0" y="721497"/>
                </a:cubicBezTo>
                <a:lnTo>
                  <a:pt x="0" y="14430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9425" tIns="179425" rIns="179425" bIns="179425" numCol="1" spcCol="1270" anchor="ctr" anchorCtr="0">
            <a:noAutofit/>
          </a:bodyPr>
          <a:lstStyle/>
          <a:p>
            <a:pPr lvl="0" algn="ctr" defTabSz="1600200">
              <a:lnSpc>
                <a:spcPct val="90000"/>
              </a:lnSpc>
              <a:spcBef>
                <a:spcPct val="0"/>
              </a:spcBef>
              <a:spcAft>
                <a:spcPct val="35000"/>
              </a:spcAft>
            </a:pPr>
            <a:r>
              <a:rPr lang="en-GB" sz="8000" b="1" kern="1200" dirty="0" smtClean="0">
                <a:effectLst>
                  <a:outerShdw blurRad="38100" dist="38100" dir="2700000" algn="tl">
                    <a:srgbClr val="000000">
                      <a:alpha val="43137"/>
                    </a:srgbClr>
                  </a:outerShdw>
                </a:effectLst>
              </a:rPr>
              <a:t>Marketing Mania</a:t>
            </a:r>
            <a:endParaRPr lang="en-GB" sz="8000" b="1" kern="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845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grayscl/>
          </a:blip>
          <a:srcRect/>
          <a:stretch>
            <a:fillRect/>
          </a:stretch>
        </p:blipFill>
        <p:spPr bwMode="auto">
          <a:xfrm>
            <a:off x="1" y="0"/>
            <a:ext cx="9144000" cy="6858000"/>
          </a:xfrm>
          <a:prstGeom prst="rect">
            <a:avLst/>
          </a:prstGeom>
          <a:noFill/>
          <a:ln w="9525">
            <a:noFill/>
            <a:miter lim="800000"/>
            <a:headEnd/>
            <a:tailEnd/>
          </a:ln>
        </p:spPr>
      </p:pic>
      <p:grpSp>
        <p:nvGrpSpPr>
          <p:cNvPr id="3" name="Group 36"/>
          <p:cNvGrpSpPr/>
          <p:nvPr/>
        </p:nvGrpSpPr>
        <p:grpSpPr>
          <a:xfrm>
            <a:off x="951417" y="429398"/>
            <a:ext cx="7292991" cy="5557109"/>
            <a:chOff x="1967195" y="429398"/>
            <a:chExt cx="5962391" cy="5557109"/>
          </a:xfrm>
          <a:solidFill>
            <a:schemeClr val="accent1"/>
          </a:solidFill>
        </p:grpSpPr>
        <p:grpSp>
          <p:nvGrpSpPr>
            <p:cNvPr id="4" name="Group 33"/>
            <p:cNvGrpSpPr/>
            <p:nvPr/>
          </p:nvGrpSpPr>
          <p:grpSpPr>
            <a:xfrm>
              <a:off x="2428860" y="429398"/>
              <a:ext cx="5500726" cy="5072892"/>
              <a:chOff x="2428860" y="429398"/>
              <a:chExt cx="5500726" cy="5072892"/>
            </a:xfrm>
            <a:grpFill/>
          </p:grpSpPr>
          <p:cxnSp>
            <p:nvCxnSpPr>
              <p:cNvPr id="29" name="Straight Arrow Connector 28"/>
              <p:cNvCxnSpPr/>
              <p:nvPr/>
            </p:nvCxnSpPr>
            <p:spPr>
              <a:xfrm rot="5400000" flipH="1" flipV="1">
                <a:off x="-106395" y="2964653"/>
                <a:ext cx="5071304" cy="794"/>
              </a:xfrm>
              <a:prstGeom prst="straightConnector1">
                <a:avLst/>
              </a:prstGeom>
              <a:grpFill/>
              <a:ln w="635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428860" y="5500702"/>
                <a:ext cx="5500726" cy="1588"/>
              </a:xfrm>
              <a:prstGeom prst="straightConnector1">
                <a:avLst/>
              </a:prstGeom>
              <a:grpFill/>
              <a:ln w="635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rot="16200000">
              <a:off x="1738030" y="2658033"/>
              <a:ext cx="919995" cy="461665"/>
            </a:xfrm>
            <a:prstGeom prst="rect">
              <a:avLst/>
            </a:prstGeom>
            <a:noFill/>
          </p:spPr>
          <p:txBody>
            <a:bodyPr wrap="none" rtlCol="0">
              <a:spAutoFit/>
            </a:bodyPr>
            <a:lstStyle/>
            <a:p>
              <a:r>
                <a:rPr lang="en-GB" sz="2400" dirty="0" smtClean="0"/>
                <a:t>SALES</a:t>
              </a:r>
              <a:endParaRPr lang="en-GB" sz="2400" dirty="0"/>
            </a:p>
          </p:txBody>
        </p:sp>
        <p:sp>
          <p:nvSpPr>
            <p:cNvPr id="36" name="TextBox 35"/>
            <p:cNvSpPr txBox="1"/>
            <p:nvPr/>
          </p:nvSpPr>
          <p:spPr>
            <a:xfrm>
              <a:off x="4917870" y="5524842"/>
              <a:ext cx="825867" cy="461665"/>
            </a:xfrm>
            <a:prstGeom prst="rect">
              <a:avLst/>
            </a:prstGeom>
            <a:noFill/>
          </p:spPr>
          <p:txBody>
            <a:bodyPr wrap="none" rtlCol="0">
              <a:spAutoFit/>
            </a:bodyPr>
            <a:lstStyle/>
            <a:p>
              <a:r>
                <a:rPr lang="en-GB" sz="2400" dirty="0" smtClean="0"/>
                <a:t>TIME</a:t>
              </a:r>
              <a:endParaRPr lang="en-GB" sz="2400" dirty="0"/>
            </a:p>
          </p:txBody>
        </p:sp>
      </p:grpSp>
      <p:sp>
        <p:nvSpPr>
          <p:cNvPr id="40" name="Freeform 39"/>
          <p:cNvSpPr/>
          <p:nvPr/>
        </p:nvSpPr>
        <p:spPr>
          <a:xfrm>
            <a:off x="2443655" y="1214423"/>
            <a:ext cx="5570483" cy="4271978"/>
          </a:xfrm>
          <a:custGeom>
            <a:avLst/>
            <a:gdLst>
              <a:gd name="connsiteX0" fmla="*/ 0 w 5570483"/>
              <a:gd name="connsiteY0" fmla="*/ 3279227 h 3279227"/>
              <a:gd name="connsiteX1" fmla="*/ 1371600 w 5570483"/>
              <a:gd name="connsiteY1" fmla="*/ 2585544 h 3279227"/>
              <a:gd name="connsiteX2" fmla="*/ 2364828 w 5570483"/>
              <a:gd name="connsiteY2" fmla="*/ 677917 h 3279227"/>
              <a:gd name="connsiteX3" fmla="*/ 3957145 w 5570483"/>
              <a:gd name="connsiteY3" fmla="*/ 126124 h 3279227"/>
              <a:gd name="connsiteX4" fmla="*/ 5328745 w 5570483"/>
              <a:gd name="connsiteY4" fmla="*/ 1434661 h 3279227"/>
              <a:gd name="connsiteX5" fmla="*/ 5407573 w 5570483"/>
              <a:gd name="connsiteY5" fmla="*/ 1545020 h 327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0483" h="3279227">
                <a:moveTo>
                  <a:pt x="0" y="3279227"/>
                </a:moveTo>
                <a:cubicBezTo>
                  <a:pt x="488731" y="3149161"/>
                  <a:pt x="977462" y="3019096"/>
                  <a:pt x="1371600" y="2585544"/>
                </a:cubicBezTo>
                <a:cubicBezTo>
                  <a:pt x="1765738" y="2151992"/>
                  <a:pt x="1933904" y="1087820"/>
                  <a:pt x="2364828" y="677917"/>
                </a:cubicBezTo>
                <a:cubicBezTo>
                  <a:pt x="2795752" y="268014"/>
                  <a:pt x="3463159" y="0"/>
                  <a:pt x="3957145" y="126124"/>
                </a:cubicBezTo>
                <a:cubicBezTo>
                  <a:pt x="4451131" y="252248"/>
                  <a:pt x="5087007" y="1198178"/>
                  <a:pt x="5328745" y="1434661"/>
                </a:cubicBezTo>
                <a:cubicBezTo>
                  <a:pt x="5570483" y="1671144"/>
                  <a:pt x="5489028" y="1608082"/>
                  <a:pt x="5407573" y="1545020"/>
                </a:cubicBezTo>
              </a:path>
            </a:pathLst>
          </a:custGeom>
          <a:ln w="6350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Freeform 41"/>
          <p:cNvSpPr/>
          <p:nvPr/>
        </p:nvSpPr>
        <p:spPr>
          <a:xfrm>
            <a:off x="6786578" y="285728"/>
            <a:ext cx="1143008" cy="1357321"/>
          </a:xfrm>
          <a:custGeom>
            <a:avLst/>
            <a:gdLst>
              <a:gd name="connsiteX0" fmla="*/ 0 w 888125"/>
              <a:gd name="connsiteY0" fmla="*/ 578069 h 578069"/>
              <a:gd name="connsiteX1" fmla="*/ 299545 w 888125"/>
              <a:gd name="connsiteY1" fmla="*/ 57807 h 578069"/>
              <a:gd name="connsiteX2" fmla="*/ 804042 w 888125"/>
              <a:gd name="connsiteY2" fmla="*/ 231228 h 578069"/>
              <a:gd name="connsiteX3" fmla="*/ 804042 w 888125"/>
              <a:gd name="connsiteY3" fmla="*/ 246993 h 578069"/>
            </a:gdLst>
            <a:ahLst/>
            <a:cxnLst>
              <a:cxn ang="0">
                <a:pos x="connsiteX0" y="connsiteY0"/>
              </a:cxn>
              <a:cxn ang="0">
                <a:pos x="connsiteX1" y="connsiteY1"/>
              </a:cxn>
              <a:cxn ang="0">
                <a:pos x="connsiteX2" y="connsiteY2"/>
              </a:cxn>
              <a:cxn ang="0">
                <a:pos x="connsiteX3" y="connsiteY3"/>
              </a:cxn>
            </a:cxnLst>
            <a:rect l="l" t="t" r="r" b="b"/>
            <a:pathLst>
              <a:path w="888125" h="578069">
                <a:moveTo>
                  <a:pt x="0" y="578069"/>
                </a:moveTo>
                <a:cubicBezTo>
                  <a:pt x="82769" y="346841"/>
                  <a:pt x="165538" y="115614"/>
                  <a:pt x="299545" y="57807"/>
                </a:cubicBezTo>
                <a:cubicBezTo>
                  <a:pt x="433552" y="0"/>
                  <a:pt x="719959" y="199697"/>
                  <a:pt x="804042" y="231228"/>
                </a:cubicBezTo>
                <a:cubicBezTo>
                  <a:pt x="888125" y="262759"/>
                  <a:pt x="846083" y="254876"/>
                  <a:pt x="804042" y="246993"/>
                </a:cubicBezTo>
              </a:path>
            </a:pathLst>
          </a:custGeom>
          <a:ln w="635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Rectangle 42"/>
          <p:cNvSpPr/>
          <p:nvPr/>
        </p:nvSpPr>
        <p:spPr>
          <a:xfrm>
            <a:off x="1115616" y="5805264"/>
            <a:ext cx="7128792" cy="923330"/>
          </a:xfrm>
          <a:prstGeom prst="rect">
            <a:avLst/>
          </a:prstGeom>
          <a:solidFill>
            <a:schemeClr val="bg1"/>
          </a:solidFill>
          <a:ln w="22225">
            <a:solidFill>
              <a:srgbClr val="C00000"/>
            </a:solidFill>
          </a:ln>
        </p:spPr>
        <p:txBody>
          <a:bodyPr wrap="square">
            <a:spAutoFit/>
          </a:bodyPr>
          <a:lstStyle/>
          <a:p>
            <a:r>
              <a:rPr lang="en-GB" dirty="0" smtClean="0"/>
              <a:t>If sales are about to fall they can take action to attempt to prevent this by reviving interest in the product or brand. This is called </a:t>
            </a:r>
            <a:r>
              <a:rPr lang="en-GB" b="1" dirty="0" smtClean="0">
                <a:solidFill>
                  <a:srgbClr val="C00000"/>
                </a:solidFill>
              </a:rPr>
              <a:t>an extension strategy.</a:t>
            </a:r>
            <a:endParaRPr lang="en-GB" b="1" dirty="0">
              <a:solidFill>
                <a:srgbClr val="C00000"/>
              </a:solidFill>
            </a:endParaRPr>
          </a:p>
        </p:txBody>
      </p:sp>
    </p:spTree>
  </p:cSld>
  <p:clrMapOvr>
    <a:masterClrMapping/>
  </p:clrMapOvr>
  <p:transition advTm="2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0"/>
                                        <p:tgtEl>
                                          <p:spTgt spid="40"/>
                                        </p:tgtEl>
                                      </p:cBhvr>
                                    </p:animEffect>
                                  </p:childTnLst>
                                </p:cTn>
                              </p:par>
                            </p:childTnLst>
                          </p:cTn>
                        </p:par>
                        <p:par>
                          <p:cTn id="8" fill="hold">
                            <p:stCondLst>
                              <p:cond delay="10000"/>
                            </p:stCondLst>
                            <p:childTnLst>
                              <p:par>
                                <p:cTn id="9" presetID="22" presetClass="entr" presetSubtype="8" fill="hold" grpId="0" nodeType="afterEffect">
                                  <p:stCondLst>
                                    <p:cond delay="200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30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dissolve">
                                      <p:cBhvr>
                                        <p:cTn id="16"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endParaRPr lang="en-GB" dirty="0"/>
          </a:p>
        </p:txBody>
      </p:sp>
      <p:pic>
        <p:nvPicPr>
          <p:cNvPr id="6146" name="Picture 2"/>
          <p:cNvPicPr>
            <a:picLocks noChangeAspect="1" noChangeArrowheads="1"/>
          </p:cNvPicPr>
          <p:nvPr/>
        </p:nvPicPr>
        <p:blipFill>
          <a:blip r:embed="rId2" cstate="print"/>
          <a:srcRect/>
          <a:stretch>
            <a:fillRect/>
          </a:stretch>
        </p:blipFill>
        <p:spPr bwMode="auto">
          <a:xfrm>
            <a:off x="4067945" y="0"/>
            <a:ext cx="5076056" cy="6858000"/>
          </a:xfrm>
          <a:prstGeom prst="rect">
            <a:avLst/>
          </a:prstGeom>
          <a:noFill/>
          <a:ln w="9525">
            <a:noFill/>
            <a:miter lim="800000"/>
            <a:headEnd/>
            <a:tailEnd/>
          </a:ln>
        </p:spPr>
      </p:pic>
      <p:sp>
        <p:nvSpPr>
          <p:cNvPr id="4" name="Rectangle 3"/>
          <p:cNvSpPr/>
          <p:nvPr/>
        </p:nvSpPr>
        <p:spPr>
          <a:xfrm>
            <a:off x="323528" y="1196752"/>
            <a:ext cx="3240360" cy="4031873"/>
          </a:xfrm>
          <a:prstGeom prst="rect">
            <a:avLst/>
          </a:prstGeom>
        </p:spPr>
        <p:txBody>
          <a:bodyPr wrap="square">
            <a:spAutoFit/>
          </a:bodyPr>
          <a:lstStyle/>
          <a:p>
            <a:pPr algn="ctr"/>
            <a:r>
              <a:rPr lang="en-GB" sz="3200" b="1" dirty="0" smtClean="0">
                <a:latin typeface="+mn-lt"/>
              </a:rPr>
              <a:t>Identify one extension strategy used by Julie Deane, and explain how this would prevent</a:t>
            </a:r>
            <a:br>
              <a:rPr lang="en-GB" sz="3200" b="1" dirty="0" smtClean="0">
                <a:latin typeface="+mn-lt"/>
              </a:rPr>
            </a:br>
            <a:r>
              <a:rPr lang="en-GB" sz="3200" b="1" dirty="0" smtClean="0">
                <a:latin typeface="+mn-lt"/>
              </a:rPr>
              <a:t>sales from falling </a:t>
            </a:r>
          </a:p>
          <a:p>
            <a:pPr algn="ctr"/>
            <a:r>
              <a:rPr lang="en-GB" sz="3200" b="1" dirty="0" smtClean="0">
                <a:latin typeface="+mn-lt"/>
              </a:rPr>
              <a:t>(3 marks)</a:t>
            </a:r>
            <a:endParaRPr lang="en-GB" sz="32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Extension Strategy?</a:t>
            </a:r>
            <a:endParaRPr lang="en-GB" b="1" dirty="0"/>
          </a:p>
        </p:txBody>
      </p:sp>
      <p:graphicFrame>
        <p:nvGraphicFramePr>
          <p:cNvPr id="3" name="Diagram 2"/>
          <p:cNvGraphicFramePr/>
          <p:nvPr/>
        </p:nvGraphicFramePr>
        <p:xfrm>
          <a:off x="611560" y="1988840"/>
          <a:ext cx="8136904"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763688" y="3356992"/>
            <a:ext cx="6552728" cy="646331"/>
          </a:xfrm>
          <a:prstGeom prst="rect">
            <a:avLst/>
          </a:prstGeom>
          <a:noFill/>
        </p:spPr>
        <p:txBody>
          <a:bodyPr wrap="square" rtlCol="0">
            <a:spAutoFit/>
          </a:bodyPr>
          <a:lstStyle/>
          <a:p>
            <a:r>
              <a:rPr lang="en-GB" dirty="0" smtClean="0">
                <a:solidFill>
                  <a:srgbClr val="FF0000"/>
                </a:solidFill>
              </a:rPr>
              <a:t>This is because</a:t>
            </a:r>
            <a:r>
              <a:rPr lang="en-GB" dirty="0" smtClean="0"/>
              <a:t> Julie’s products are sold in fashion stores to customers who like to ensure they have the latest look.</a:t>
            </a:r>
            <a:endParaRPr lang="en-GB" dirty="0"/>
          </a:p>
        </p:txBody>
      </p:sp>
      <p:sp>
        <p:nvSpPr>
          <p:cNvPr id="5" name="TextBox 4"/>
          <p:cNvSpPr txBox="1"/>
          <p:nvPr/>
        </p:nvSpPr>
        <p:spPr>
          <a:xfrm>
            <a:off x="1763688" y="4581128"/>
            <a:ext cx="6696744" cy="923330"/>
          </a:xfrm>
          <a:prstGeom prst="rect">
            <a:avLst/>
          </a:prstGeom>
          <a:noFill/>
        </p:spPr>
        <p:txBody>
          <a:bodyPr wrap="square" rtlCol="0">
            <a:spAutoFit/>
          </a:bodyPr>
          <a:lstStyle/>
          <a:p>
            <a:r>
              <a:rPr lang="en-GB" dirty="0" smtClean="0">
                <a:solidFill>
                  <a:srgbClr val="FF0000"/>
                </a:solidFill>
              </a:rPr>
              <a:t>Therefore</a:t>
            </a:r>
            <a:r>
              <a:rPr lang="en-GB" dirty="0" smtClean="0"/>
              <a:t> customers who previously bought a satchel are likely to return to Cambridge Satchel Company and buy a newer, more fashionable colour or style.</a:t>
            </a:r>
            <a:endParaRPr lang="en-GB" dirty="0"/>
          </a:p>
        </p:txBody>
      </p:sp>
      <p:sp>
        <p:nvSpPr>
          <p:cNvPr id="6" name="TextBox 5"/>
          <p:cNvSpPr txBox="1"/>
          <p:nvPr/>
        </p:nvSpPr>
        <p:spPr>
          <a:xfrm>
            <a:off x="1763688" y="2132856"/>
            <a:ext cx="6624736" cy="646331"/>
          </a:xfrm>
          <a:prstGeom prst="rect">
            <a:avLst/>
          </a:prstGeom>
          <a:noFill/>
        </p:spPr>
        <p:txBody>
          <a:bodyPr wrap="square" rtlCol="0">
            <a:spAutoFit/>
          </a:bodyPr>
          <a:lstStyle/>
          <a:p>
            <a:r>
              <a:rPr lang="en-GB" dirty="0" smtClean="0"/>
              <a:t>One strategy Julie could use is to develop new colours and styles of satchel.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59632" y="2132856"/>
            <a:ext cx="6984776" cy="35283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611560" y="1196752"/>
            <a:ext cx="4896544" cy="1143000"/>
          </a:xfrm>
          <a:prstGeom prst="roundRect">
            <a:avLst/>
          </a:prstGeom>
          <a:solidFill>
            <a:schemeClr val="accent1"/>
          </a:solidFill>
          <a:ln>
            <a:solidFill>
              <a:schemeClr val="accent1">
                <a:shade val="50000"/>
              </a:schemeClr>
            </a:solidFill>
          </a:ln>
        </p:spPr>
        <p:txBody>
          <a:bodyPr/>
          <a:lstStyle/>
          <a:p>
            <a:r>
              <a:rPr lang="en-GB" sz="2800" b="1" dirty="0" smtClean="0">
                <a:ln>
                  <a:solidFill>
                    <a:schemeClr val="accent1">
                      <a:shade val="50000"/>
                    </a:schemeClr>
                  </a:solidFill>
                </a:ln>
                <a:solidFill>
                  <a:schemeClr val="bg1"/>
                </a:solidFill>
              </a:rPr>
              <a:t>Branding?  Differentiation?  What’s the difference?</a:t>
            </a:r>
            <a:endParaRPr lang="en-GB" sz="2800" b="1" dirty="0">
              <a:ln>
                <a:solidFill>
                  <a:schemeClr val="accent1">
                    <a:shade val="50000"/>
                  </a:schemeClr>
                </a:solidFill>
              </a:ln>
              <a:solidFill>
                <a:schemeClr val="bg1"/>
              </a:solidFill>
            </a:endParaRPr>
          </a:p>
        </p:txBody>
      </p:sp>
      <p:sp>
        <p:nvSpPr>
          <p:cNvPr id="5" name="Rectangle 4"/>
          <p:cNvSpPr/>
          <p:nvPr/>
        </p:nvSpPr>
        <p:spPr>
          <a:xfrm>
            <a:off x="1619672" y="2276872"/>
            <a:ext cx="6264696" cy="3046988"/>
          </a:xfrm>
          <a:prstGeom prst="rect">
            <a:avLst/>
          </a:prstGeom>
        </p:spPr>
        <p:txBody>
          <a:bodyPr wrap="square">
            <a:spAutoFit/>
          </a:bodyPr>
          <a:lstStyle/>
          <a:p>
            <a:r>
              <a:rPr lang="en-GB" sz="2400" b="1" dirty="0" smtClean="0">
                <a:solidFill>
                  <a:srgbClr val="C00000"/>
                </a:solidFill>
                <a:latin typeface="+mn-lt"/>
              </a:rPr>
              <a:t>Branding and differentiation </a:t>
            </a:r>
            <a:r>
              <a:rPr lang="en-GB" sz="2400" dirty="0" smtClean="0">
                <a:latin typeface="+mn-lt"/>
              </a:rPr>
              <a:t>are both ways of getting products to stand out in a competitive</a:t>
            </a:r>
          </a:p>
          <a:p>
            <a:r>
              <a:rPr lang="en-GB" sz="2400" dirty="0" smtClean="0">
                <a:latin typeface="+mn-lt"/>
              </a:rPr>
              <a:t>market. But there is a slight difference. </a:t>
            </a:r>
            <a:r>
              <a:rPr lang="en-GB" sz="2400" b="1" dirty="0" smtClean="0">
                <a:solidFill>
                  <a:srgbClr val="C00000"/>
                </a:solidFill>
                <a:latin typeface="+mn-lt"/>
              </a:rPr>
              <a:t>Branding</a:t>
            </a:r>
            <a:r>
              <a:rPr lang="en-GB" sz="2400" dirty="0" smtClean="0">
                <a:latin typeface="+mn-lt"/>
              </a:rPr>
              <a:t> involves </a:t>
            </a:r>
            <a:r>
              <a:rPr lang="en-GB" sz="2400" b="1" dirty="0" smtClean="0">
                <a:solidFill>
                  <a:srgbClr val="C00000"/>
                </a:solidFill>
                <a:latin typeface="+mn-lt"/>
              </a:rPr>
              <a:t>developing an image </a:t>
            </a:r>
            <a:r>
              <a:rPr lang="en-GB" sz="2400" dirty="0" smtClean="0">
                <a:latin typeface="+mn-lt"/>
              </a:rPr>
              <a:t>for your</a:t>
            </a:r>
          </a:p>
          <a:p>
            <a:r>
              <a:rPr lang="en-GB" sz="2400" dirty="0" smtClean="0">
                <a:latin typeface="+mn-lt"/>
              </a:rPr>
              <a:t>product range so that it appeals to certain target customers. </a:t>
            </a:r>
            <a:r>
              <a:rPr lang="en-GB" sz="2400" b="1" dirty="0" smtClean="0">
                <a:solidFill>
                  <a:srgbClr val="C00000"/>
                </a:solidFill>
                <a:latin typeface="+mn-lt"/>
              </a:rPr>
              <a:t>Differentiation</a:t>
            </a:r>
            <a:r>
              <a:rPr lang="en-GB" sz="2400" dirty="0" smtClean="0">
                <a:latin typeface="+mn-lt"/>
              </a:rPr>
              <a:t> involves </a:t>
            </a:r>
            <a:r>
              <a:rPr lang="en-GB" sz="2400" b="1" dirty="0" smtClean="0">
                <a:solidFill>
                  <a:srgbClr val="C00000"/>
                </a:solidFill>
                <a:latin typeface="+mn-lt"/>
              </a:rPr>
              <a:t>offering</a:t>
            </a:r>
          </a:p>
          <a:p>
            <a:r>
              <a:rPr lang="en-GB" sz="2400" b="1" dirty="0" smtClean="0">
                <a:solidFill>
                  <a:srgbClr val="C00000"/>
                </a:solidFill>
                <a:latin typeface="+mn-lt"/>
              </a:rPr>
              <a:t>something rivals do not</a:t>
            </a:r>
            <a:r>
              <a:rPr lang="en-GB" sz="2400" dirty="0" smtClean="0">
                <a:latin typeface="+mn-lt"/>
              </a:rPr>
              <a:t> in terms of what the product does or the service that is offered.</a:t>
            </a:r>
            <a:endParaRPr lang="en-GB" sz="24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Branding or Differentiation?</a:t>
            </a:r>
            <a:endParaRPr lang="en-GB" b="1" dirty="0"/>
          </a:p>
        </p:txBody>
      </p:sp>
      <p:sp>
        <p:nvSpPr>
          <p:cNvPr id="4" name="Rounded Rectangle 3"/>
          <p:cNvSpPr/>
          <p:nvPr/>
        </p:nvSpPr>
        <p:spPr>
          <a:xfrm>
            <a:off x="467544" y="1628800"/>
            <a:ext cx="3456384" cy="4752528"/>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716016" y="1700808"/>
            <a:ext cx="3672408" cy="4752528"/>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39552" y="4797152"/>
            <a:ext cx="3312368" cy="584775"/>
          </a:xfrm>
          <a:prstGeom prst="rect">
            <a:avLst/>
          </a:prstGeom>
          <a:solidFill>
            <a:schemeClr val="bg1"/>
          </a:solidFill>
          <a:ln w="15875">
            <a:solidFill>
              <a:schemeClr val="accent1">
                <a:shade val="50000"/>
              </a:schemeClr>
            </a:solidFill>
          </a:ln>
        </p:spPr>
        <p:txBody>
          <a:bodyPr wrap="square" rtlCol="0">
            <a:spAutoFit/>
          </a:bodyPr>
          <a:lstStyle/>
          <a:p>
            <a:pPr algn="ctr"/>
            <a:r>
              <a:rPr lang="en-GB" sz="3200" b="1" dirty="0" smtClean="0">
                <a:latin typeface="+mn-lt"/>
              </a:rPr>
              <a:t>Branding</a:t>
            </a:r>
            <a:endParaRPr lang="en-GB" sz="3200" b="1" dirty="0">
              <a:latin typeface="+mn-lt"/>
            </a:endParaRPr>
          </a:p>
        </p:txBody>
      </p:sp>
      <p:sp>
        <p:nvSpPr>
          <p:cNvPr id="7" name="TextBox 6"/>
          <p:cNvSpPr txBox="1"/>
          <p:nvPr/>
        </p:nvSpPr>
        <p:spPr>
          <a:xfrm>
            <a:off x="4860032" y="4869160"/>
            <a:ext cx="3312368" cy="584775"/>
          </a:xfrm>
          <a:prstGeom prst="rect">
            <a:avLst/>
          </a:prstGeom>
          <a:solidFill>
            <a:schemeClr val="bg1"/>
          </a:solidFill>
          <a:ln w="15875">
            <a:solidFill>
              <a:schemeClr val="accent1">
                <a:shade val="50000"/>
              </a:schemeClr>
            </a:solidFill>
          </a:ln>
        </p:spPr>
        <p:txBody>
          <a:bodyPr wrap="square" rtlCol="0">
            <a:spAutoFit/>
          </a:bodyPr>
          <a:lstStyle/>
          <a:p>
            <a:pPr algn="ctr"/>
            <a:r>
              <a:rPr lang="en-GB" sz="3200" b="1" dirty="0" smtClean="0">
                <a:latin typeface="+mn-lt"/>
              </a:rPr>
              <a:t>Differentiation</a:t>
            </a:r>
            <a:endParaRPr lang="en-GB" sz="32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Cambridge Satchel Company</a:t>
            </a:r>
            <a:br>
              <a:rPr lang="en-GB" b="1" dirty="0" smtClean="0"/>
            </a:br>
            <a:r>
              <a:rPr lang="en-GB" b="1" dirty="0" smtClean="0"/>
              <a:t>Branding and Differentiation </a:t>
            </a:r>
            <a:endParaRPr lang="en-GB" b="1" dirty="0"/>
          </a:p>
        </p:txBody>
      </p:sp>
      <p:pic>
        <p:nvPicPr>
          <p:cNvPr id="3" name="Picture 2"/>
          <p:cNvPicPr>
            <a:picLocks noChangeAspect="1" noChangeArrowheads="1"/>
          </p:cNvPicPr>
          <p:nvPr/>
        </p:nvPicPr>
        <p:blipFill>
          <a:blip r:embed="rId2" cstate="print"/>
          <a:srcRect/>
          <a:stretch>
            <a:fillRect/>
          </a:stretch>
        </p:blipFill>
        <p:spPr bwMode="auto">
          <a:xfrm>
            <a:off x="4153450" y="1988840"/>
            <a:ext cx="4511865"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95288" y="549275"/>
            <a:ext cx="3600450" cy="3671888"/>
            <a:chOff x="395536" y="548680"/>
            <a:chExt cx="3888432" cy="2952328"/>
          </a:xfrm>
        </p:grpSpPr>
        <p:sp>
          <p:nvSpPr>
            <p:cNvPr id="3" name="Rounded Rectangle 2"/>
            <p:cNvSpPr/>
            <p:nvPr/>
          </p:nvSpPr>
          <p:spPr>
            <a:xfrm>
              <a:off x="395536" y="1052861"/>
              <a:ext cx="3888432" cy="244814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GB" sz="3000" b="1" dirty="0"/>
            </a:p>
          </p:txBody>
        </p:sp>
        <p:sp>
          <p:nvSpPr>
            <p:cNvPr id="4" name="Rounded Rectangle 3"/>
            <p:cNvSpPr/>
            <p:nvPr/>
          </p:nvSpPr>
          <p:spPr>
            <a:xfrm>
              <a:off x="718923" y="548680"/>
              <a:ext cx="3241659" cy="719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b="1" dirty="0" smtClean="0">
                  <a:effectLst>
                    <a:outerShdw blurRad="38100" dist="38100" dir="2700000" algn="tl">
                      <a:srgbClr val="000000">
                        <a:alpha val="43137"/>
                      </a:srgbClr>
                    </a:outerShdw>
                  </a:effectLst>
                </a:rPr>
                <a:t>Question</a:t>
              </a:r>
              <a:endParaRPr lang="en-GB" sz="2800" b="1" dirty="0">
                <a:effectLst>
                  <a:outerShdw blurRad="38100" dist="38100" dir="2700000" algn="tl">
                    <a:srgbClr val="000000">
                      <a:alpha val="43137"/>
                    </a:srgbClr>
                  </a:outerShdw>
                </a:effectLst>
              </a:endParaRPr>
            </a:p>
          </p:txBody>
        </p:sp>
      </p:grpSp>
      <p:grpSp>
        <p:nvGrpSpPr>
          <p:cNvPr id="7" name="Group 17"/>
          <p:cNvGrpSpPr/>
          <p:nvPr/>
        </p:nvGrpSpPr>
        <p:grpSpPr>
          <a:xfrm>
            <a:off x="683568" y="3408716"/>
            <a:ext cx="8272703" cy="2156717"/>
            <a:chOff x="683568" y="3408716"/>
            <a:chExt cx="8272703" cy="2156717"/>
          </a:xfrm>
        </p:grpSpPr>
        <p:pic>
          <p:nvPicPr>
            <p:cNvPr id="55305" name="Picture 2" descr="http://www.colourbox.com/preview/3552132-143900-single-chain-link.jpg"/>
            <p:cNvPicPr>
              <a:picLocks noChangeAspect="1" noChangeArrowheads="1"/>
            </p:cNvPicPr>
            <p:nvPr/>
          </p:nvPicPr>
          <p:blipFill>
            <a:blip r:embed="rId2" cstate="print"/>
            <a:srcRect/>
            <a:stretch>
              <a:fillRect/>
            </a:stretch>
          </p:blipFill>
          <p:spPr bwMode="auto">
            <a:xfrm rot="18862336">
              <a:off x="8008342" y="3387287"/>
              <a:ext cx="926499" cy="969358"/>
            </a:xfrm>
            <a:prstGeom prst="rect">
              <a:avLst/>
            </a:prstGeom>
            <a:noFill/>
            <a:ln w="12700">
              <a:solidFill>
                <a:schemeClr val="tx1"/>
              </a:solidFill>
              <a:miter lim="800000"/>
              <a:headEnd/>
              <a:tailEnd/>
            </a:ln>
          </p:spPr>
        </p:pic>
        <p:sp>
          <p:nvSpPr>
            <p:cNvPr id="17" name="Rectangle 16"/>
            <p:cNvSpPr/>
            <p:nvPr/>
          </p:nvSpPr>
          <p:spPr>
            <a:xfrm>
              <a:off x="683568" y="4365104"/>
              <a:ext cx="7776864" cy="1200329"/>
            </a:xfrm>
            <a:prstGeom prst="rect">
              <a:avLst/>
            </a:prstGeom>
            <a:ln w="19050">
              <a:solidFill>
                <a:schemeClr val="tx1"/>
              </a:solidFill>
            </a:ln>
          </p:spPr>
          <p:txBody>
            <a:bodyPr wrap="square">
              <a:spAutoFit/>
            </a:bodyPr>
            <a:lstStyle/>
            <a:p>
              <a:r>
                <a:rPr lang="en-GB" sz="2400" b="1" dirty="0" smtClean="0">
                  <a:solidFill>
                    <a:srgbClr val="FF0000"/>
                  </a:solidFill>
                  <a:latin typeface="+mn-lt"/>
                </a:rPr>
                <a:t>As a result</a:t>
              </a:r>
              <a:r>
                <a:rPr lang="en-GB" sz="2400" dirty="0">
                  <a:latin typeface="+mn-lt"/>
                </a:rPr>
                <a:t> </a:t>
              </a:r>
              <a:r>
                <a:rPr lang="en-GB" sz="2400" dirty="0" smtClean="0">
                  <a:latin typeface="+mn-lt"/>
                </a:rPr>
                <a:t>Cambridge Satchel Company’s name has become extremely well-known and associated with high quality satchels.</a:t>
              </a:r>
              <a:endParaRPr lang="en-GB" sz="2400" dirty="0">
                <a:latin typeface="+mn-lt"/>
              </a:endParaRPr>
            </a:p>
          </p:txBody>
        </p:sp>
      </p:grpSp>
      <p:grpSp>
        <p:nvGrpSpPr>
          <p:cNvPr id="8" name="Group 20"/>
          <p:cNvGrpSpPr/>
          <p:nvPr/>
        </p:nvGrpSpPr>
        <p:grpSpPr>
          <a:xfrm>
            <a:off x="683568" y="5012358"/>
            <a:ext cx="8266643" cy="1705203"/>
            <a:chOff x="683568" y="5012358"/>
            <a:chExt cx="8266643" cy="1705203"/>
          </a:xfrm>
        </p:grpSpPr>
        <p:pic>
          <p:nvPicPr>
            <p:cNvPr id="55303" name="Picture 2" descr="http://www.colourbox.com/preview/3552132-143900-single-chain-link.jpg"/>
            <p:cNvPicPr>
              <a:picLocks noChangeAspect="1" noChangeArrowheads="1"/>
            </p:cNvPicPr>
            <p:nvPr/>
          </p:nvPicPr>
          <p:blipFill>
            <a:blip r:embed="rId2" cstate="print"/>
            <a:srcRect/>
            <a:stretch>
              <a:fillRect/>
            </a:stretch>
          </p:blipFill>
          <p:spPr bwMode="auto">
            <a:xfrm rot="18862336">
              <a:off x="7962603" y="4990606"/>
              <a:ext cx="965855" cy="1009360"/>
            </a:xfrm>
            <a:prstGeom prst="rect">
              <a:avLst/>
            </a:prstGeom>
            <a:noFill/>
            <a:ln w="12700">
              <a:solidFill>
                <a:schemeClr val="tx1"/>
              </a:solidFill>
              <a:miter lim="800000"/>
              <a:headEnd/>
              <a:tailEnd/>
            </a:ln>
          </p:spPr>
        </p:pic>
        <p:sp>
          <p:nvSpPr>
            <p:cNvPr id="19" name="Rectangle 18"/>
            <p:cNvSpPr/>
            <p:nvPr/>
          </p:nvSpPr>
          <p:spPr>
            <a:xfrm>
              <a:off x="683568" y="5517232"/>
              <a:ext cx="7704856" cy="1200329"/>
            </a:xfrm>
            <a:prstGeom prst="rect">
              <a:avLst/>
            </a:prstGeom>
            <a:ln w="22225">
              <a:solidFill>
                <a:schemeClr val="tx1"/>
              </a:solidFill>
            </a:ln>
          </p:spPr>
          <p:txBody>
            <a:bodyPr wrap="square">
              <a:spAutoFit/>
            </a:bodyPr>
            <a:lstStyle/>
            <a:p>
              <a:r>
                <a:rPr lang="en-GB" sz="2400" b="1" dirty="0" smtClean="0">
                  <a:solidFill>
                    <a:srgbClr val="FF0000"/>
                  </a:solidFill>
                  <a:latin typeface="+mn-lt"/>
                </a:rPr>
                <a:t>This means </a:t>
              </a:r>
              <a:r>
                <a:rPr lang="en-GB" sz="2400" dirty="0" smtClean="0">
                  <a:latin typeface="+mn-lt"/>
                </a:rPr>
                <a:t>that more customers now visit Julie’s website, stockists or Covent Garden store in order to buy her products.  </a:t>
              </a:r>
              <a:endParaRPr lang="en-GB" sz="2400" dirty="0">
                <a:latin typeface="+mn-lt"/>
              </a:endParaRPr>
            </a:p>
          </p:txBody>
        </p:sp>
      </p:grpSp>
      <p:sp>
        <p:nvSpPr>
          <p:cNvPr id="16" name="Rectangle 15"/>
          <p:cNvSpPr/>
          <p:nvPr/>
        </p:nvSpPr>
        <p:spPr>
          <a:xfrm>
            <a:off x="539551" y="1556792"/>
            <a:ext cx="3156751" cy="2677656"/>
          </a:xfrm>
          <a:prstGeom prst="rect">
            <a:avLst/>
          </a:prstGeom>
        </p:spPr>
        <p:txBody>
          <a:bodyPr wrap="square">
            <a:spAutoFit/>
          </a:bodyPr>
          <a:lstStyle/>
          <a:p>
            <a:pPr algn="ctr"/>
            <a:r>
              <a:rPr lang="en-GB" sz="2400" dirty="0" smtClean="0">
                <a:latin typeface="+mj-lt"/>
              </a:rPr>
              <a:t>Do you think Julie has used branding or differentiation to</a:t>
            </a:r>
          </a:p>
          <a:p>
            <a:pPr algn="ctr"/>
            <a:r>
              <a:rPr lang="en-GB" sz="2400" dirty="0" smtClean="0">
                <a:latin typeface="+mj-lt"/>
              </a:rPr>
              <a:t>make her product stand out?  </a:t>
            </a:r>
          </a:p>
          <a:p>
            <a:pPr algn="ctr"/>
            <a:r>
              <a:rPr lang="en-GB" sz="2400" dirty="0" smtClean="0">
                <a:latin typeface="+mj-lt"/>
              </a:rPr>
              <a:t>Explain one advantage this has had for her.</a:t>
            </a:r>
            <a:endParaRPr lang="en-GB" sz="2400" dirty="0">
              <a:latin typeface="+mj-lt"/>
            </a:endParaRPr>
          </a:p>
        </p:txBody>
      </p:sp>
      <p:sp>
        <p:nvSpPr>
          <p:cNvPr id="18" name="TextBox 17"/>
          <p:cNvSpPr txBox="1"/>
          <p:nvPr/>
        </p:nvSpPr>
        <p:spPr>
          <a:xfrm>
            <a:off x="4067944" y="692696"/>
            <a:ext cx="4392488" cy="461665"/>
          </a:xfrm>
          <a:prstGeom prst="rect">
            <a:avLst/>
          </a:prstGeom>
          <a:noFill/>
          <a:ln>
            <a:solidFill>
              <a:schemeClr val="tx1"/>
            </a:solidFill>
          </a:ln>
        </p:spPr>
        <p:txBody>
          <a:bodyPr wrap="square" rtlCol="0">
            <a:spAutoFit/>
          </a:bodyPr>
          <a:lstStyle/>
          <a:p>
            <a:r>
              <a:rPr lang="en-GB" sz="2400" dirty="0" smtClean="0">
                <a:latin typeface="+mn-lt"/>
              </a:rPr>
              <a:t>I think Julie has used </a:t>
            </a:r>
            <a:r>
              <a:rPr lang="en-GB" sz="2400" dirty="0" smtClean="0">
                <a:solidFill>
                  <a:srgbClr val="FF0000"/>
                </a:solidFill>
                <a:latin typeface="+mn-lt"/>
              </a:rPr>
              <a:t>branding</a:t>
            </a:r>
            <a:endParaRPr lang="en-GB" sz="2400" dirty="0">
              <a:solidFill>
                <a:srgbClr val="FF0000"/>
              </a:solidFill>
              <a:latin typeface="+mn-lt"/>
            </a:endParaRPr>
          </a:p>
        </p:txBody>
      </p:sp>
      <p:sp>
        <p:nvSpPr>
          <p:cNvPr id="20" name="TextBox 19"/>
          <p:cNvSpPr txBox="1"/>
          <p:nvPr/>
        </p:nvSpPr>
        <p:spPr>
          <a:xfrm>
            <a:off x="4067944" y="2164418"/>
            <a:ext cx="4536306" cy="1200329"/>
          </a:xfrm>
          <a:prstGeom prst="rect">
            <a:avLst/>
          </a:prstGeom>
          <a:noFill/>
          <a:ln>
            <a:solidFill>
              <a:schemeClr val="tx1"/>
            </a:solidFill>
          </a:ln>
        </p:spPr>
        <p:txBody>
          <a:bodyPr wrap="square" rtlCol="0">
            <a:spAutoFit/>
          </a:bodyPr>
          <a:lstStyle/>
          <a:p>
            <a:r>
              <a:rPr lang="en-GB" sz="2400" dirty="0" smtClean="0">
                <a:latin typeface="+mn-lt"/>
              </a:rPr>
              <a:t>She has done this by creating an </a:t>
            </a:r>
          </a:p>
          <a:p>
            <a:r>
              <a:rPr lang="en-GB" sz="2400" dirty="0" smtClean="0">
                <a:latin typeface="+mn-lt"/>
              </a:rPr>
              <a:t>advertisement with Google about her business.</a:t>
            </a:r>
            <a:endParaRPr lang="en-GB" sz="2400" dirty="0">
              <a:latin typeface="+mn-lt"/>
            </a:endParaRPr>
          </a:p>
        </p:txBody>
      </p:sp>
      <p:pic>
        <p:nvPicPr>
          <p:cNvPr id="21" name="Picture 2" descr="http://www.colourbox.com/preview/3552132-143900-single-chain-link.jpg"/>
          <p:cNvPicPr>
            <a:picLocks noChangeAspect="1" noChangeArrowheads="1"/>
          </p:cNvPicPr>
          <p:nvPr/>
        </p:nvPicPr>
        <p:blipFill>
          <a:blip r:embed="rId2" cstate="print"/>
          <a:srcRect/>
          <a:stretch>
            <a:fillRect/>
          </a:stretch>
        </p:blipFill>
        <p:spPr bwMode="auto">
          <a:xfrm rot="18862336">
            <a:off x="7925174" y="1108928"/>
            <a:ext cx="926499" cy="969358"/>
          </a:xfrm>
          <a:prstGeom prst="rect">
            <a:avLst/>
          </a:prstGeom>
          <a:noFill/>
          <a:ln w="127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t>What’s the Question?</a:t>
            </a:r>
            <a:endParaRPr lang="en-GB" sz="6000" b="1" dirty="0"/>
          </a:p>
        </p:txBody>
      </p:sp>
      <p:pic>
        <p:nvPicPr>
          <p:cNvPr id="3" name="Picture 2" descr="question.jpg"/>
          <p:cNvPicPr>
            <a:picLocks noChangeAspect="1"/>
          </p:cNvPicPr>
          <p:nvPr/>
        </p:nvPicPr>
        <p:blipFill>
          <a:blip r:embed="rId2" cstate="print"/>
          <a:stretch>
            <a:fillRect/>
          </a:stretch>
        </p:blipFill>
        <p:spPr>
          <a:xfrm>
            <a:off x="4716016" y="1556792"/>
            <a:ext cx="4104456" cy="4560168"/>
          </a:xfrm>
          <a:prstGeom prst="rect">
            <a:avLst/>
          </a:prstGeom>
        </p:spPr>
      </p:pic>
      <p:graphicFrame>
        <p:nvGraphicFramePr>
          <p:cNvPr id="4" name="Diagram 3"/>
          <p:cNvGraphicFramePr/>
          <p:nvPr>
            <p:extLst>
              <p:ext uri="{D42A27DB-BD31-4B8C-83A1-F6EECF244321}">
                <p14:modId xmlns:p14="http://schemas.microsoft.com/office/powerpoint/2010/main" val="1380359629"/>
              </p:ext>
            </p:extLst>
          </p:nvPr>
        </p:nvGraphicFramePr>
        <p:xfrm>
          <a:off x="467544" y="1628800"/>
          <a:ext cx="489654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9552" y="1628800"/>
            <a:ext cx="2232248" cy="1077218"/>
          </a:xfrm>
          <a:prstGeom prst="rect">
            <a:avLst/>
          </a:prstGeom>
          <a:noFill/>
        </p:spPr>
        <p:txBody>
          <a:bodyPr wrap="square" rtlCol="0">
            <a:spAutoFit/>
          </a:bodyPr>
          <a:lstStyle/>
          <a:p>
            <a:pPr algn="ctr"/>
            <a:r>
              <a:rPr lang="en-GB" sz="1600" b="1" dirty="0" smtClean="0"/>
              <a:t>Q: Describe </a:t>
            </a:r>
            <a:r>
              <a:rPr lang="en-GB" sz="1600" b="1" i="1" dirty="0" smtClean="0">
                <a:effectLst>
                  <a:outerShdw blurRad="38100" dist="38100" dir="2700000" algn="tl">
                    <a:srgbClr val="000000">
                      <a:alpha val="43137"/>
                    </a:srgbClr>
                  </a:outerShdw>
                </a:effectLst>
              </a:rPr>
              <a:t>one</a:t>
            </a:r>
            <a:r>
              <a:rPr lang="en-GB" sz="1600" b="1" dirty="0" smtClean="0"/>
              <a:t> benefit to a business of carrying out market research </a:t>
            </a:r>
            <a:endParaRPr lang="en-GB"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t>What’s the Question?</a:t>
            </a:r>
            <a:endParaRPr lang="en-GB" sz="6000" b="1" dirty="0"/>
          </a:p>
        </p:txBody>
      </p:sp>
      <p:pic>
        <p:nvPicPr>
          <p:cNvPr id="3" name="Picture 2" descr="question.jpg"/>
          <p:cNvPicPr>
            <a:picLocks noChangeAspect="1"/>
          </p:cNvPicPr>
          <p:nvPr/>
        </p:nvPicPr>
        <p:blipFill>
          <a:blip r:embed="rId2" cstate="print"/>
          <a:stretch>
            <a:fillRect/>
          </a:stretch>
        </p:blipFill>
        <p:spPr>
          <a:xfrm>
            <a:off x="4716016" y="1556792"/>
            <a:ext cx="4104456" cy="4560168"/>
          </a:xfrm>
          <a:prstGeom prst="rect">
            <a:avLst/>
          </a:prstGeom>
        </p:spPr>
      </p:pic>
      <p:graphicFrame>
        <p:nvGraphicFramePr>
          <p:cNvPr id="4" name="Diagram 3"/>
          <p:cNvGraphicFramePr/>
          <p:nvPr>
            <p:extLst>
              <p:ext uri="{D42A27DB-BD31-4B8C-83A1-F6EECF244321}">
                <p14:modId xmlns:p14="http://schemas.microsoft.com/office/powerpoint/2010/main" val="4042304236"/>
              </p:ext>
            </p:extLst>
          </p:nvPr>
        </p:nvGraphicFramePr>
        <p:xfrm>
          <a:off x="395536" y="1628800"/>
          <a:ext cx="489654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11560" y="1844824"/>
            <a:ext cx="4392488" cy="646331"/>
          </a:xfrm>
          <a:prstGeom prst="rect">
            <a:avLst/>
          </a:prstGeom>
          <a:noFill/>
        </p:spPr>
        <p:txBody>
          <a:bodyPr wrap="square" rtlCol="0">
            <a:spAutoFit/>
          </a:bodyPr>
          <a:lstStyle/>
          <a:p>
            <a:pPr algn="ctr"/>
            <a:r>
              <a:rPr lang="en-GB" sz="1400" b="1" dirty="0" smtClean="0"/>
              <a:t>Q</a:t>
            </a:r>
            <a:r>
              <a:rPr lang="en-GB" b="1" dirty="0" smtClean="0">
                <a:latin typeface="+mn-lt"/>
              </a:rPr>
              <a:t>: Describe </a:t>
            </a:r>
            <a:r>
              <a:rPr lang="en-GB" b="1" i="1" dirty="0" smtClean="0">
                <a:effectLst>
                  <a:outerShdw blurRad="38100" dist="38100" dir="2700000" algn="tl">
                    <a:srgbClr val="000000">
                      <a:alpha val="43137"/>
                    </a:srgbClr>
                  </a:outerShdw>
                </a:effectLst>
                <a:latin typeface="+mn-lt"/>
              </a:rPr>
              <a:t>one</a:t>
            </a:r>
            <a:r>
              <a:rPr lang="en-GB" b="1" dirty="0" smtClean="0">
                <a:latin typeface="+mn-lt"/>
              </a:rPr>
              <a:t> benefit to a business such as Top Shop of carrying out market research</a:t>
            </a:r>
            <a:r>
              <a:rPr lang="en-GB" sz="1400" b="1" dirty="0" smtClean="0">
                <a:latin typeface="+mn-lt"/>
              </a:rPr>
              <a:t>. </a:t>
            </a:r>
            <a:endParaRPr lang="en-GB" sz="1400" b="1" dirty="0">
              <a:latin typeface="+mn-lt"/>
            </a:endParaRPr>
          </a:p>
        </p:txBody>
      </p:sp>
    </p:spTree>
    <p:extLst>
      <p:ext uri="{BB962C8B-B14F-4D97-AF65-F5344CB8AC3E}">
        <p14:creationId xmlns:p14="http://schemas.microsoft.com/office/powerpoint/2010/main" val="407587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72000" y="1266825"/>
            <a:ext cx="4267200" cy="5591175"/>
          </a:xfrm>
          <a:prstGeom prst="rect">
            <a:avLst/>
          </a:prstGeom>
          <a:noFill/>
          <a:ln w="9525">
            <a:noFill/>
            <a:miter lim="800000"/>
            <a:headEnd/>
            <a:tailEnd/>
          </a:ln>
        </p:spPr>
      </p:pic>
      <p:sp>
        <p:nvSpPr>
          <p:cNvPr id="3" name="TextBox 2"/>
          <p:cNvSpPr txBox="1"/>
          <p:nvPr/>
        </p:nvSpPr>
        <p:spPr>
          <a:xfrm>
            <a:off x="179512" y="332656"/>
            <a:ext cx="4104456" cy="830997"/>
          </a:xfrm>
          <a:prstGeom prst="rect">
            <a:avLst/>
          </a:prstGeom>
          <a:noFill/>
        </p:spPr>
        <p:txBody>
          <a:bodyPr wrap="square" rtlCol="0">
            <a:spAutoFit/>
          </a:bodyPr>
          <a:lstStyle/>
          <a:p>
            <a:r>
              <a:rPr lang="en-GB" sz="4800" b="1" dirty="0" smtClean="0"/>
              <a:t>Examiners Tip</a:t>
            </a:r>
            <a:endParaRPr lang="en-GB" sz="4800" b="1" dirty="0"/>
          </a:p>
        </p:txBody>
      </p:sp>
      <p:sp>
        <p:nvSpPr>
          <p:cNvPr id="4" name="Rectangle 3"/>
          <p:cNvSpPr/>
          <p:nvPr/>
        </p:nvSpPr>
        <p:spPr>
          <a:xfrm>
            <a:off x="323528" y="2348880"/>
            <a:ext cx="3744416" cy="3170099"/>
          </a:xfrm>
          <a:prstGeom prst="rect">
            <a:avLst/>
          </a:prstGeom>
        </p:spPr>
        <p:txBody>
          <a:bodyPr wrap="square">
            <a:spAutoFit/>
          </a:bodyPr>
          <a:lstStyle/>
          <a:p>
            <a:pPr lvl="0"/>
            <a:r>
              <a:rPr lang="en-GB" sz="2800" b="1" dirty="0" smtClean="0">
                <a:solidFill>
                  <a:srgbClr val="C00000"/>
                </a:solidFill>
              </a:rPr>
              <a:t>Answering the question set</a:t>
            </a:r>
          </a:p>
          <a:p>
            <a:r>
              <a:rPr lang="en-GB" dirty="0" smtClean="0"/>
              <a:t>Read the questions very carefully. In the past some students have drifted away from the question set or turned the question into something else! You must ensure that they understand what the question is asking before you start your response</a:t>
            </a:r>
            <a:endParaRPr lang="en-GB" dirty="0"/>
          </a:p>
        </p:txBody>
      </p:sp>
    </p:spTree>
    <p:extLst>
      <p:ext uri="{BB962C8B-B14F-4D97-AF65-F5344CB8AC3E}">
        <p14:creationId xmlns:p14="http://schemas.microsoft.com/office/powerpoint/2010/main" val="4219710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5715000" cy="6858000"/>
          </a:xfrm>
          <a:prstGeom prst="rect">
            <a:avLst/>
          </a:prstGeom>
          <a:noFill/>
          <a:ln w="9525">
            <a:noFill/>
            <a:miter lim="800000"/>
            <a:headEnd/>
            <a:tailEnd/>
          </a:ln>
        </p:spPr>
      </p:pic>
      <p:sp>
        <p:nvSpPr>
          <p:cNvPr id="4" name="TextBox 3"/>
          <p:cNvSpPr txBox="1"/>
          <p:nvPr/>
        </p:nvSpPr>
        <p:spPr>
          <a:xfrm>
            <a:off x="6156176" y="476672"/>
            <a:ext cx="2520280" cy="6001643"/>
          </a:xfrm>
          <a:prstGeom prst="rect">
            <a:avLst/>
          </a:prstGeom>
          <a:noFill/>
        </p:spPr>
        <p:txBody>
          <a:bodyPr wrap="square" rtlCol="0">
            <a:spAutoFit/>
          </a:bodyPr>
          <a:lstStyle/>
          <a:p>
            <a:pPr algn="ctr"/>
            <a:r>
              <a:rPr lang="en-GB" sz="3200" b="1" dirty="0" smtClean="0">
                <a:latin typeface="+mn-lt"/>
              </a:rPr>
              <a:t>Introducing the Cambridge Satchel Company</a:t>
            </a:r>
          </a:p>
          <a:p>
            <a:pPr algn="ctr"/>
            <a:endParaRPr lang="en-GB" sz="3200" dirty="0" smtClean="0">
              <a:latin typeface="+mn-lt"/>
            </a:endParaRPr>
          </a:p>
          <a:p>
            <a:pPr algn="ctr"/>
            <a:endParaRPr lang="en-GB" sz="3200" dirty="0" smtClean="0">
              <a:latin typeface="+mn-lt"/>
            </a:endParaRPr>
          </a:p>
          <a:p>
            <a:pPr algn="ctr"/>
            <a:r>
              <a:rPr lang="en-GB" sz="3200" dirty="0" smtClean="0">
                <a:latin typeface="+mn-lt"/>
              </a:rPr>
              <a:t>Watch the video clip and read through the case study</a:t>
            </a:r>
            <a:endParaRPr lang="en-GB" sz="32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Explain one advantage to Julie Deane of ensuring Cambridge Satchel Company implements</a:t>
            </a:r>
            <a:br>
              <a:rPr lang="en-GB" sz="2800" b="1" dirty="0" smtClean="0"/>
            </a:br>
            <a:r>
              <a:rPr lang="en-GB" sz="2800" b="1" dirty="0" smtClean="0"/>
              <a:t>extension strategies (3 marks)</a:t>
            </a:r>
            <a:endParaRPr lang="en-GB" sz="2800" dirty="0"/>
          </a:p>
        </p:txBody>
      </p:sp>
      <p:pic>
        <p:nvPicPr>
          <p:cNvPr id="8194" name="Picture 2"/>
          <p:cNvPicPr>
            <a:picLocks noChangeAspect="1" noChangeArrowheads="1"/>
          </p:cNvPicPr>
          <p:nvPr/>
        </p:nvPicPr>
        <p:blipFill>
          <a:blip r:embed="rId2" cstate="print"/>
          <a:srcRect/>
          <a:stretch>
            <a:fillRect/>
          </a:stretch>
        </p:blipFill>
        <p:spPr bwMode="auto">
          <a:xfrm>
            <a:off x="755576" y="1700808"/>
            <a:ext cx="7803249" cy="4752528"/>
          </a:xfrm>
          <a:prstGeom prst="rect">
            <a:avLst/>
          </a:prstGeom>
          <a:noFill/>
          <a:ln w="9525">
            <a:noFill/>
            <a:miter lim="800000"/>
            <a:headEnd/>
            <a:tailEnd/>
          </a:ln>
        </p:spPr>
      </p:pic>
      <p:sp>
        <p:nvSpPr>
          <p:cNvPr id="3" name="TextBox 2"/>
          <p:cNvSpPr txBox="1"/>
          <p:nvPr/>
        </p:nvSpPr>
        <p:spPr>
          <a:xfrm>
            <a:off x="2685085" y="2420888"/>
            <a:ext cx="5616624" cy="646331"/>
          </a:xfrm>
          <a:prstGeom prst="rect">
            <a:avLst/>
          </a:prstGeom>
          <a:noFill/>
        </p:spPr>
        <p:txBody>
          <a:bodyPr wrap="square" rtlCol="0">
            <a:spAutoFit/>
          </a:bodyPr>
          <a:lstStyle/>
          <a:p>
            <a:r>
              <a:rPr lang="en-GB" dirty="0" smtClean="0"/>
              <a:t>that this would enable her to ensure her products remained of interest to her potential customers.</a:t>
            </a:r>
            <a:endParaRPr lang="en-GB" dirty="0"/>
          </a:p>
        </p:txBody>
      </p:sp>
      <p:sp>
        <p:nvSpPr>
          <p:cNvPr id="5" name="TextBox 4"/>
          <p:cNvSpPr txBox="1"/>
          <p:nvPr/>
        </p:nvSpPr>
        <p:spPr>
          <a:xfrm>
            <a:off x="2685085" y="3933056"/>
            <a:ext cx="5616624" cy="923330"/>
          </a:xfrm>
          <a:prstGeom prst="rect">
            <a:avLst/>
          </a:prstGeom>
          <a:noFill/>
        </p:spPr>
        <p:txBody>
          <a:bodyPr wrap="square" rtlCol="0">
            <a:spAutoFit/>
          </a:bodyPr>
          <a:lstStyle/>
          <a:p>
            <a:r>
              <a:rPr lang="en-GB" dirty="0"/>
              <a:t>s</a:t>
            </a:r>
            <a:r>
              <a:rPr lang="en-GB" dirty="0" smtClean="0"/>
              <a:t>he operates in an industry where fashions and tastes are constantly changing and Cambridge Satchel Co needs to offer the latest trends.</a:t>
            </a:r>
            <a:endParaRPr lang="en-GB" dirty="0"/>
          </a:p>
        </p:txBody>
      </p:sp>
      <p:sp>
        <p:nvSpPr>
          <p:cNvPr id="6" name="TextBox 5"/>
          <p:cNvSpPr txBox="1"/>
          <p:nvPr/>
        </p:nvSpPr>
        <p:spPr>
          <a:xfrm>
            <a:off x="2674067" y="5445224"/>
            <a:ext cx="5616624" cy="923330"/>
          </a:xfrm>
          <a:prstGeom prst="rect">
            <a:avLst/>
          </a:prstGeom>
          <a:noFill/>
        </p:spPr>
        <p:txBody>
          <a:bodyPr wrap="square" rtlCol="0">
            <a:spAutoFit/>
          </a:bodyPr>
          <a:lstStyle/>
          <a:p>
            <a:r>
              <a:rPr lang="en-GB" dirty="0" smtClean="0"/>
              <a:t>stay ahead of the wide range of other bag and satchel companies that have come in to the market since Cambridge Satchel </a:t>
            </a:r>
            <a:r>
              <a:rPr lang="en-GB" dirty="0" err="1" smtClean="0"/>
              <a:t>Co’s</a:t>
            </a:r>
            <a:r>
              <a:rPr lang="en-GB" dirty="0" smtClean="0"/>
              <a:t> success.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72000" y="1266825"/>
            <a:ext cx="4267200" cy="5591175"/>
          </a:xfrm>
          <a:prstGeom prst="rect">
            <a:avLst/>
          </a:prstGeom>
          <a:noFill/>
          <a:ln w="9525">
            <a:noFill/>
            <a:miter lim="800000"/>
            <a:headEnd/>
            <a:tailEnd/>
          </a:ln>
        </p:spPr>
      </p:pic>
      <p:sp>
        <p:nvSpPr>
          <p:cNvPr id="3" name="TextBox 2"/>
          <p:cNvSpPr txBox="1"/>
          <p:nvPr/>
        </p:nvSpPr>
        <p:spPr>
          <a:xfrm>
            <a:off x="179512" y="332656"/>
            <a:ext cx="4104456" cy="830997"/>
          </a:xfrm>
          <a:prstGeom prst="rect">
            <a:avLst/>
          </a:prstGeom>
          <a:noFill/>
        </p:spPr>
        <p:txBody>
          <a:bodyPr wrap="square" rtlCol="0">
            <a:spAutoFit/>
          </a:bodyPr>
          <a:lstStyle/>
          <a:p>
            <a:r>
              <a:rPr lang="en-GB" sz="4800" b="1" dirty="0" smtClean="0"/>
              <a:t>Examiners Tip</a:t>
            </a:r>
            <a:endParaRPr lang="en-GB" sz="4800" b="1" dirty="0"/>
          </a:p>
        </p:txBody>
      </p:sp>
      <p:sp>
        <p:nvSpPr>
          <p:cNvPr id="4" name="Rectangle 3"/>
          <p:cNvSpPr/>
          <p:nvPr/>
        </p:nvSpPr>
        <p:spPr>
          <a:xfrm>
            <a:off x="467544" y="2276872"/>
            <a:ext cx="3888432" cy="3293209"/>
          </a:xfrm>
          <a:prstGeom prst="rect">
            <a:avLst/>
          </a:prstGeom>
        </p:spPr>
        <p:txBody>
          <a:bodyPr wrap="square">
            <a:spAutoFit/>
          </a:bodyPr>
          <a:lstStyle/>
          <a:p>
            <a:pPr lvl="0"/>
            <a:r>
              <a:rPr lang="en-GB" sz="2800" b="1" dirty="0" smtClean="0">
                <a:solidFill>
                  <a:srgbClr val="C00000"/>
                </a:solidFill>
              </a:rPr>
              <a:t>Avoid repetition</a:t>
            </a:r>
          </a:p>
          <a:p>
            <a:r>
              <a:rPr lang="en-GB" dirty="0" smtClean="0"/>
              <a:t>The layout of the exam may mean you are asked to identify an advantage and then to explain it. Do not repeat the advantage / disadvantage in your explanation – this is wasted space and wasted time. You will not gain any additional marks for this. Also, avoid repeating the information in the case study in your own words! </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Cambridge Satchel Company.wmv">
            <a:hlinkClick r:id="" action="ppaction://media"/>
          </p:cNvPr>
          <p:cNvPicPr>
            <a:picLocks noRot="1" noChangeAspect="1"/>
          </p:cNvPicPr>
          <p:nvPr>
            <a:videoFile r:link="rId1"/>
          </p:nvPr>
        </p:nvPicPr>
        <p:blipFill>
          <a:blip r:embed="rId3" cstate="print"/>
          <a:stretch>
            <a:fillRect/>
          </a:stretch>
        </p:blipFill>
        <p:spPr>
          <a:xfrm>
            <a:off x="755576" y="332656"/>
            <a:ext cx="7776864" cy="6048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619672" y="1772816"/>
            <a:ext cx="4867275" cy="4200525"/>
          </a:xfrm>
          <a:prstGeom prst="rect">
            <a:avLst/>
          </a:prstGeom>
          <a:noFill/>
          <a:ln w="9525">
            <a:noFill/>
            <a:miter lim="800000"/>
            <a:headEnd/>
            <a:tailEnd/>
          </a:ln>
        </p:spPr>
      </p:pic>
      <p:sp>
        <p:nvSpPr>
          <p:cNvPr id="3" name="Title 2"/>
          <p:cNvSpPr>
            <a:spLocks noGrp="1"/>
          </p:cNvSpPr>
          <p:nvPr>
            <p:ph type="title"/>
          </p:nvPr>
        </p:nvSpPr>
        <p:spPr/>
        <p:txBody>
          <a:bodyPr/>
          <a:lstStyle/>
          <a:p>
            <a:r>
              <a:rPr lang="en-GB" b="1" dirty="0" smtClean="0"/>
              <a:t>The Business Behind the Satchel</a:t>
            </a:r>
            <a:endParaRPr lang="en-GB"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971550" y="260350"/>
            <a:ext cx="7129463" cy="646113"/>
          </a:xfrm>
          <a:prstGeom prst="rect">
            <a:avLst/>
          </a:prstGeom>
          <a:noFill/>
          <a:ln w="9525">
            <a:noFill/>
            <a:miter lim="800000"/>
            <a:headEnd/>
            <a:tailEnd/>
          </a:ln>
        </p:spPr>
        <p:txBody>
          <a:bodyPr>
            <a:spAutoFit/>
          </a:bodyPr>
          <a:lstStyle/>
          <a:p>
            <a:pPr algn="ctr"/>
            <a:r>
              <a:rPr lang="en-GB" sz="3600" b="1">
                <a:latin typeface="Calibri" pitchFamily="34" charset="0"/>
              </a:rPr>
              <a:t>What goes into the marketing mix?</a:t>
            </a:r>
          </a:p>
        </p:txBody>
      </p:sp>
      <p:sp>
        <p:nvSpPr>
          <p:cNvPr id="4" name="TextBox 3"/>
          <p:cNvSpPr txBox="1">
            <a:spLocks noChangeArrowheads="1"/>
          </p:cNvSpPr>
          <p:nvPr/>
        </p:nvSpPr>
        <p:spPr bwMode="auto">
          <a:xfrm>
            <a:off x="1258888" y="1341438"/>
            <a:ext cx="2736850" cy="706437"/>
          </a:xfrm>
          <a:prstGeom prst="rect">
            <a:avLst/>
          </a:prstGeom>
          <a:noFill/>
          <a:ln w="9525">
            <a:solidFill>
              <a:schemeClr val="accent1"/>
            </a:solidFill>
            <a:miter lim="800000"/>
            <a:headEnd/>
            <a:tailEnd/>
          </a:ln>
        </p:spPr>
        <p:txBody>
          <a:bodyPr>
            <a:spAutoFit/>
          </a:bodyPr>
          <a:lstStyle/>
          <a:p>
            <a:pPr algn="ctr"/>
            <a:r>
              <a:rPr lang="en-GB" sz="4000" b="1" dirty="0">
                <a:latin typeface="Calibri" pitchFamily="34" charset="0"/>
              </a:rPr>
              <a:t>PRODUCT</a:t>
            </a:r>
          </a:p>
        </p:txBody>
      </p:sp>
      <p:sp>
        <p:nvSpPr>
          <p:cNvPr id="5" name="TextBox 4"/>
          <p:cNvSpPr txBox="1">
            <a:spLocks noChangeArrowheads="1"/>
          </p:cNvSpPr>
          <p:nvPr/>
        </p:nvSpPr>
        <p:spPr bwMode="auto">
          <a:xfrm>
            <a:off x="1258888" y="2576513"/>
            <a:ext cx="2736850" cy="708025"/>
          </a:xfrm>
          <a:prstGeom prst="rect">
            <a:avLst/>
          </a:prstGeom>
          <a:noFill/>
          <a:ln w="9525">
            <a:solidFill>
              <a:schemeClr val="accent1"/>
            </a:solidFill>
            <a:miter lim="800000"/>
            <a:headEnd/>
            <a:tailEnd/>
          </a:ln>
        </p:spPr>
        <p:txBody>
          <a:bodyPr>
            <a:spAutoFit/>
          </a:bodyPr>
          <a:lstStyle/>
          <a:p>
            <a:pPr algn="ctr"/>
            <a:r>
              <a:rPr lang="en-GB" sz="4000" b="1" dirty="0">
                <a:latin typeface="Calibri" pitchFamily="34" charset="0"/>
              </a:rPr>
              <a:t>PRICE</a:t>
            </a:r>
          </a:p>
        </p:txBody>
      </p:sp>
      <p:sp>
        <p:nvSpPr>
          <p:cNvPr id="6" name="TextBox 5"/>
          <p:cNvSpPr txBox="1">
            <a:spLocks noChangeArrowheads="1"/>
          </p:cNvSpPr>
          <p:nvPr/>
        </p:nvSpPr>
        <p:spPr bwMode="auto">
          <a:xfrm>
            <a:off x="1258888" y="3800475"/>
            <a:ext cx="2736850" cy="647700"/>
          </a:xfrm>
          <a:prstGeom prst="rect">
            <a:avLst/>
          </a:prstGeom>
          <a:noFill/>
          <a:ln w="9525">
            <a:solidFill>
              <a:schemeClr val="accent1"/>
            </a:solidFill>
            <a:miter lim="800000"/>
            <a:headEnd/>
            <a:tailEnd/>
          </a:ln>
        </p:spPr>
        <p:txBody>
          <a:bodyPr>
            <a:spAutoFit/>
          </a:bodyPr>
          <a:lstStyle/>
          <a:p>
            <a:pPr algn="ctr"/>
            <a:r>
              <a:rPr lang="en-GB" sz="3600" b="1" dirty="0" smtClean="0">
                <a:latin typeface="Calibri" pitchFamily="34" charset="0"/>
              </a:rPr>
              <a:t>PROMOTION</a:t>
            </a:r>
            <a:endParaRPr lang="en-GB" sz="3600" b="1" dirty="0">
              <a:latin typeface="Calibri" pitchFamily="34" charset="0"/>
            </a:endParaRPr>
          </a:p>
        </p:txBody>
      </p:sp>
      <p:sp>
        <p:nvSpPr>
          <p:cNvPr id="7" name="TextBox 6"/>
          <p:cNvSpPr txBox="1">
            <a:spLocks noChangeArrowheads="1"/>
          </p:cNvSpPr>
          <p:nvPr/>
        </p:nvSpPr>
        <p:spPr bwMode="auto">
          <a:xfrm>
            <a:off x="1258888" y="4941888"/>
            <a:ext cx="2736850" cy="706437"/>
          </a:xfrm>
          <a:prstGeom prst="rect">
            <a:avLst/>
          </a:prstGeom>
          <a:noFill/>
          <a:ln w="9525">
            <a:solidFill>
              <a:schemeClr val="accent1"/>
            </a:solidFill>
            <a:miter lim="800000"/>
            <a:headEnd/>
            <a:tailEnd/>
          </a:ln>
        </p:spPr>
        <p:txBody>
          <a:bodyPr>
            <a:spAutoFit/>
          </a:bodyPr>
          <a:lstStyle/>
          <a:p>
            <a:pPr algn="ctr"/>
            <a:r>
              <a:rPr lang="en-GB" sz="4000" b="1" dirty="0">
                <a:latin typeface="Calibri" pitchFamily="34" charset="0"/>
              </a:rPr>
              <a:t>PLACE</a:t>
            </a:r>
          </a:p>
        </p:txBody>
      </p:sp>
      <p:pic>
        <p:nvPicPr>
          <p:cNvPr id="4098" name="Picture 2"/>
          <p:cNvPicPr>
            <a:picLocks noChangeAspect="1" noChangeArrowheads="1"/>
          </p:cNvPicPr>
          <p:nvPr/>
        </p:nvPicPr>
        <p:blipFill>
          <a:blip r:embed="rId2" cstate="print"/>
          <a:srcRect/>
          <a:stretch>
            <a:fillRect/>
          </a:stretch>
        </p:blipFill>
        <p:spPr bwMode="auto">
          <a:xfrm>
            <a:off x="4139952" y="1124744"/>
            <a:ext cx="4511865" cy="48245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971550" y="260350"/>
            <a:ext cx="7129463" cy="646113"/>
          </a:xfrm>
          <a:prstGeom prst="rect">
            <a:avLst/>
          </a:prstGeom>
          <a:noFill/>
          <a:ln w="9525">
            <a:noFill/>
            <a:miter lim="800000"/>
            <a:headEnd/>
            <a:tailEnd/>
          </a:ln>
        </p:spPr>
        <p:txBody>
          <a:bodyPr>
            <a:spAutoFit/>
          </a:bodyPr>
          <a:lstStyle/>
          <a:p>
            <a:pPr algn="ctr"/>
            <a:endParaRPr lang="en-GB" sz="3600" b="1" dirty="0">
              <a:latin typeface="Calibri" pitchFamily="34" charset="0"/>
            </a:endParaRPr>
          </a:p>
        </p:txBody>
      </p:sp>
      <p:sp>
        <p:nvSpPr>
          <p:cNvPr id="4" name="TextBox 3"/>
          <p:cNvSpPr txBox="1">
            <a:spLocks noChangeArrowheads="1"/>
          </p:cNvSpPr>
          <p:nvPr/>
        </p:nvSpPr>
        <p:spPr bwMode="auto">
          <a:xfrm>
            <a:off x="1258888" y="1341438"/>
            <a:ext cx="2736850" cy="706437"/>
          </a:xfrm>
          <a:prstGeom prst="rect">
            <a:avLst/>
          </a:prstGeom>
          <a:noFill/>
          <a:ln w="9525">
            <a:solidFill>
              <a:schemeClr val="accent1"/>
            </a:solidFill>
            <a:miter lim="800000"/>
            <a:headEnd/>
            <a:tailEnd/>
          </a:ln>
        </p:spPr>
        <p:txBody>
          <a:bodyPr>
            <a:spAutoFit/>
          </a:bodyPr>
          <a:lstStyle/>
          <a:p>
            <a:pPr algn="ctr"/>
            <a:r>
              <a:rPr lang="en-GB" sz="4000" b="1" dirty="0">
                <a:latin typeface="Calibri" pitchFamily="34" charset="0"/>
              </a:rPr>
              <a:t>PRODUCT</a:t>
            </a:r>
          </a:p>
        </p:txBody>
      </p:sp>
      <p:sp>
        <p:nvSpPr>
          <p:cNvPr id="5" name="TextBox 4"/>
          <p:cNvSpPr txBox="1">
            <a:spLocks noChangeArrowheads="1"/>
          </p:cNvSpPr>
          <p:nvPr/>
        </p:nvSpPr>
        <p:spPr bwMode="auto">
          <a:xfrm>
            <a:off x="1258888" y="2576513"/>
            <a:ext cx="2736850" cy="708025"/>
          </a:xfrm>
          <a:prstGeom prst="rect">
            <a:avLst/>
          </a:prstGeom>
          <a:noFill/>
          <a:ln w="9525">
            <a:solidFill>
              <a:schemeClr val="accent1"/>
            </a:solidFill>
            <a:miter lim="800000"/>
            <a:headEnd/>
            <a:tailEnd/>
          </a:ln>
        </p:spPr>
        <p:txBody>
          <a:bodyPr>
            <a:spAutoFit/>
          </a:bodyPr>
          <a:lstStyle/>
          <a:p>
            <a:pPr algn="ctr"/>
            <a:r>
              <a:rPr lang="en-GB" sz="4000" b="1" dirty="0">
                <a:latin typeface="Calibri" pitchFamily="34" charset="0"/>
              </a:rPr>
              <a:t>PRICE</a:t>
            </a:r>
          </a:p>
        </p:txBody>
      </p:sp>
      <p:sp>
        <p:nvSpPr>
          <p:cNvPr id="6" name="TextBox 5"/>
          <p:cNvSpPr txBox="1">
            <a:spLocks noChangeArrowheads="1"/>
          </p:cNvSpPr>
          <p:nvPr/>
        </p:nvSpPr>
        <p:spPr bwMode="auto">
          <a:xfrm>
            <a:off x="1258888" y="3800475"/>
            <a:ext cx="2736850" cy="647700"/>
          </a:xfrm>
          <a:prstGeom prst="rect">
            <a:avLst/>
          </a:prstGeom>
          <a:noFill/>
          <a:ln w="9525">
            <a:solidFill>
              <a:schemeClr val="accent1"/>
            </a:solidFill>
            <a:miter lim="800000"/>
            <a:headEnd/>
            <a:tailEnd/>
          </a:ln>
        </p:spPr>
        <p:txBody>
          <a:bodyPr>
            <a:spAutoFit/>
          </a:bodyPr>
          <a:lstStyle/>
          <a:p>
            <a:pPr algn="ctr"/>
            <a:r>
              <a:rPr lang="en-GB" sz="3600" b="1" dirty="0" smtClean="0">
                <a:latin typeface="Calibri" pitchFamily="34" charset="0"/>
              </a:rPr>
              <a:t>PROMOTION</a:t>
            </a:r>
            <a:endParaRPr lang="en-GB" sz="3600" b="1" dirty="0">
              <a:latin typeface="Calibri" pitchFamily="34" charset="0"/>
            </a:endParaRPr>
          </a:p>
        </p:txBody>
      </p:sp>
      <p:sp>
        <p:nvSpPr>
          <p:cNvPr id="7" name="TextBox 6"/>
          <p:cNvSpPr txBox="1">
            <a:spLocks noChangeArrowheads="1"/>
          </p:cNvSpPr>
          <p:nvPr/>
        </p:nvSpPr>
        <p:spPr bwMode="auto">
          <a:xfrm>
            <a:off x="1258888" y="4941888"/>
            <a:ext cx="2736850" cy="706437"/>
          </a:xfrm>
          <a:prstGeom prst="rect">
            <a:avLst/>
          </a:prstGeom>
          <a:noFill/>
          <a:ln w="9525">
            <a:solidFill>
              <a:schemeClr val="accent1"/>
            </a:solidFill>
            <a:miter lim="800000"/>
            <a:headEnd/>
            <a:tailEnd/>
          </a:ln>
        </p:spPr>
        <p:txBody>
          <a:bodyPr>
            <a:spAutoFit/>
          </a:bodyPr>
          <a:lstStyle/>
          <a:p>
            <a:pPr algn="ctr"/>
            <a:r>
              <a:rPr lang="en-GB" sz="4000" b="1" dirty="0">
                <a:latin typeface="Calibri" pitchFamily="34" charset="0"/>
              </a:rPr>
              <a:t>PLACE</a:t>
            </a:r>
          </a:p>
        </p:txBody>
      </p:sp>
      <p:pic>
        <p:nvPicPr>
          <p:cNvPr id="4098" name="Picture 2"/>
          <p:cNvPicPr>
            <a:picLocks noChangeAspect="1" noChangeArrowheads="1"/>
          </p:cNvPicPr>
          <p:nvPr/>
        </p:nvPicPr>
        <p:blipFill>
          <a:blip r:embed="rId2" cstate="print"/>
          <a:srcRect/>
          <a:stretch>
            <a:fillRect/>
          </a:stretch>
        </p:blipFill>
        <p:spPr bwMode="auto">
          <a:xfrm>
            <a:off x="4139952" y="1124744"/>
            <a:ext cx="4511865" cy="4824536"/>
          </a:xfrm>
          <a:prstGeom prst="rect">
            <a:avLst/>
          </a:prstGeom>
          <a:noFill/>
          <a:ln w="9525">
            <a:noFill/>
            <a:miter lim="800000"/>
            <a:headEnd/>
            <a:tailEnd/>
          </a:ln>
        </p:spPr>
      </p:pic>
      <p:sp>
        <p:nvSpPr>
          <p:cNvPr id="8" name="Rectangle 7"/>
          <p:cNvSpPr/>
          <p:nvPr/>
        </p:nvSpPr>
        <p:spPr>
          <a:xfrm>
            <a:off x="395536" y="188640"/>
            <a:ext cx="8352928" cy="830997"/>
          </a:xfrm>
          <a:prstGeom prst="rect">
            <a:avLst/>
          </a:prstGeom>
        </p:spPr>
        <p:txBody>
          <a:bodyPr wrap="square">
            <a:spAutoFit/>
          </a:bodyPr>
          <a:lstStyle/>
          <a:p>
            <a:pPr algn="ctr"/>
            <a:r>
              <a:rPr lang="en-GB" sz="2400" b="1" dirty="0" smtClean="0">
                <a:solidFill>
                  <a:srgbClr val="C00000"/>
                </a:solidFill>
                <a:latin typeface="+mn-lt"/>
              </a:rPr>
              <a:t>Identify an aspect of Julie’s business that matches to each</a:t>
            </a:r>
          </a:p>
          <a:p>
            <a:pPr algn="ctr"/>
            <a:r>
              <a:rPr lang="en-GB" sz="2400" b="1" dirty="0" smtClean="0">
                <a:solidFill>
                  <a:srgbClr val="C00000"/>
                </a:solidFill>
                <a:latin typeface="+mn-lt"/>
              </a:rPr>
              <a:t>element of the marketing mix</a:t>
            </a:r>
            <a:endParaRPr lang="en-GB" sz="2400" dirty="0">
              <a:solidFill>
                <a:srgbClr val="C00000"/>
              </a:solidFill>
              <a:latin typeface="+mn-lt"/>
            </a:endParaRPr>
          </a:p>
        </p:txBody>
      </p:sp>
      <p:sp>
        <p:nvSpPr>
          <p:cNvPr id="9" name="TextBox 8"/>
          <p:cNvSpPr txBox="1"/>
          <p:nvPr/>
        </p:nvSpPr>
        <p:spPr>
          <a:xfrm>
            <a:off x="4211960" y="1340768"/>
            <a:ext cx="4320480" cy="646331"/>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One of her latest satchels is a British Racing Green Satchel</a:t>
            </a:r>
            <a:endParaRPr lang="en-GB" dirty="0"/>
          </a:p>
        </p:txBody>
      </p:sp>
      <p:sp>
        <p:nvSpPr>
          <p:cNvPr id="10" name="TextBox 9"/>
          <p:cNvSpPr txBox="1"/>
          <p:nvPr/>
        </p:nvSpPr>
        <p:spPr>
          <a:xfrm>
            <a:off x="4211960" y="2564904"/>
            <a:ext cx="4320480" cy="646331"/>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They are priced at around £100 with some retailing for closer to £150</a:t>
            </a:r>
            <a:endParaRPr lang="en-GB" dirty="0"/>
          </a:p>
        </p:txBody>
      </p:sp>
      <p:sp>
        <p:nvSpPr>
          <p:cNvPr id="11" name="TextBox 10"/>
          <p:cNvSpPr txBox="1"/>
          <p:nvPr/>
        </p:nvSpPr>
        <p:spPr>
          <a:xfrm>
            <a:off x="4211960" y="3789040"/>
            <a:ext cx="4320480" cy="646331"/>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Encourages fashion journalists to write about the products</a:t>
            </a:r>
            <a:endParaRPr lang="en-GB" dirty="0"/>
          </a:p>
        </p:txBody>
      </p:sp>
      <p:sp>
        <p:nvSpPr>
          <p:cNvPr id="12" name="TextBox 11"/>
          <p:cNvSpPr txBox="1"/>
          <p:nvPr/>
        </p:nvSpPr>
        <p:spPr>
          <a:xfrm>
            <a:off x="4211960" y="4941168"/>
            <a:ext cx="4320480" cy="646331"/>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Only available in premium stores such as Harrods, Selfridges, Bloomingdales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1" grpId="1"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971550" y="260350"/>
            <a:ext cx="7129463" cy="646113"/>
          </a:xfrm>
          <a:prstGeom prst="rect">
            <a:avLst/>
          </a:prstGeom>
          <a:noFill/>
          <a:ln w="9525">
            <a:noFill/>
            <a:miter lim="800000"/>
            <a:headEnd/>
            <a:tailEnd/>
          </a:ln>
        </p:spPr>
        <p:txBody>
          <a:bodyPr>
            <a:spAutoFit/>
          </a:bodyPr>
          <a:lstStyle/>
          <a:p>
            <a:pPr algn="ctr"/>
            <a:endParaRPr lang="en-GB" sz="3600" b="1" dirty="0">
              <a:latin typeface="Calibri" pitchFamily="34" charset="0"/>
            </a:endParaRPr>
          </a:p>
        </p:txBody>
      </p:sp>
      <p:sp>
        <p:nvSpPr>
          <p:cNvPr id="4" name="TextBox 3"/>
          <p:cNvSpPr txBox="1">
            <a:spLocks noChangeArrowheads="1"/>
          </p:cNvSpPr>
          <p:nvPr/>
        </p:nvSpPr>
        <p:spPr bwMode="auto">
          <a:xfrm>
            <a:off x="1258888" y="1341438"/>
            <a:ext cx="2736850" cy="706437"/>
          </a:xfrm>
          <a:prstGeom prst="rect">
            <a:avLst/>
          </a:prstGeom>
          <a:noFill/>
          <a:ln w="9525">
            <a:solidFill>
              <a:schemeClr val="accent1"/>
            </a:solidFill>
            <a:miter lim="800000"/>
            <a:headEnd/>
            <a:tailEnd/>
          </a:ln>
        </p:spPr>
        <p:txBody>
          <a:bodyPr>
            <a:spAutoFit/>
          </a:bodyPr>
          <a:lstStyle/>
          <a:p>
            <a:pPr algn="ctr"/>
            <a:r>
              <a:rPr lang="en-GB" sz="4000" b="1" dirty="0">
                <a:latin typeface="Calibri" pitchFamily="34" charset="0"/>
              </a:rPr>
              <a:t>PRODUCT</a:t>
            </a:r>
          </a:p>
        </p:txBody>
      </p:sp>
      <p:sp>
        <p:nvSpPr>
          <p:cNvPr id="5" name="TextBox 4"/>
          <p:cNvSpPr txBox="1">
            <a:spLocks noChangeArrowheads="1"/>
          </p:cNvSpPr>
          <p:nvPr/>
        </p:nvSpPr>
        <p:spPr bwMode="auto">
          <a:xfrm>
            <a:off x="1258888" y="2576513"/>
            <a:ext cx="2736850" cy="708025"/>
          </a:xfrm>
          <a:prstGeom prst="rect">
            <a:avLst/>
          </a:prstGeom>
          <a:noFill/>
          <a:ln w="9525">
            <a:solidFill>
              <a:schemeClr val="accent1"/>
            </a:solidFill>
            <a:miter lim="800000"/>
            <a:headEnd/>
            <a:tailEnd/>
          </a:ln>
        </p:spPr>
        <p:txBody>
          <a:bodyPr>
            <a:spAutoFit/>
          </a:bodyPr>
          <a:lstStyle/>
          <a:p>
            <a:pPr algn="ctr"/>
            <a:r>
              <a:rPr lang="en-GB" sz="4000" b="1" dirty="0">
                <a:latin typeface="Calibri" pitchFamily="34" charset="0"/>
              </a:rPr>
              <a:t>PRICE</a:t>
            </a:r>
          </a:p>
        </p:txBody>
      </p:sp>
      <p:sp>
        <p:nvSpPr>
          <p:cNvPr id="6" name="TextBox 5"/>
          <p:cNvSpPr txBox="1">
            <a:spLocks noChangeArrowheads="1"/>
          </p:cNvSpPr>
          <p:nvPr/>
        </p:nvSpPr>
        <p:spPr bwMode="auto">
          <a:xfrm>
            <a:off x="1258888" y="3800475"/>
            <a:ext cx="2736850" cy="647700"/>
          </a:xfrm>
          <a:prstGeom prst="rect">
            <a:avLst/>
          </a:prstGeom>
          <a:noFill/>
          <a:ln w="9525">
            <a:solidFill>
              <a:schemeClr val="accent1"/>
            </a:solidFill>
            <a:miter lim="800000"/>
            <a:headEnd/>
            <a:tailEnd/>
          </a:ln>
        </p:spPr>
        <p:txBody>
          <a:bodyPr>
            <a:spAutoFit/>
          </a:bodyPr>
          <a:lstStyle/>
          <a:p>
            <a:pPr algn="ctr"/>
            <a:r>
              <a:rPr lang="en-GB" sz="3600" b="1" dirty="0" smtClean="0">
                <a:latin typeface="Calibri" pitchFamily="34" charset="0"/>
              </a:rPr>
              <a:t>PROMOTION</a:t>
            </a:r>
            <a:endParaRPr lang="en-GB" sz="3600" b="1" dirty="0">
              <a:latin typeface="Calibri" pitchFamily="34" charset="0"/>
            </a:endParaRPr>
          </a:p>
        </p:txBody>
      </p:sp>
      <p:sp>
        <p:nvSpPr>
          <p:cNvPr id="7" name="TextBox 6"/>
          <p:cNvSpPr txBox="1">
            <a:spLocks noChangeArrowheads="1"/>
          </p:cNvSpPr>
          <p:nvPr/>
        </p:nvSpPr>
        <p:spPr bwMode="auto">
          <a:xfrm>
            <a:off x="1258888" y="4941888"/>
            <a:ext cx="2736850" cy="706437"/>
          </a:xfrm>
          <a:prstGeom prst="rect">
            <a:avLst/>
          </a:prstGeom>
          <a:noFill/>
          <a:ln w="9525">
            <a:solidFill>
              <a:schemeClr val="accent1"/>
            </a:solidFill>
            <a:miter lim="800000"/>
            <a:headEnd/>
            <a:tailEnd/>
          </a:ln>
        </p:spPr>
        <p:txBody>
          <a:bodyPr>
            <a:spAutoFit/>
          </a:bodyPr>
          <a:lstStyle/>
          <a:p>
            <a:pPr algn="ctr"/>
            <a:r>
              <a:rPr lang="en-GB" sz="4000" b="1" dirty="0">
                <a:latin typeface="Calibri" pitchFamily="34" charset="0"/>
              </a:rPr>
              <a:t>PLACE</a:t>
            </a:r>
          </a:p>
        </p:txBody>
      </p:sp>
      <p:sp>
        <p:nvSpPr>
          <p:cNvPr id="8" name="Rectangle 7"/>
          <p:cNvSpPr/>
          <p:nvPr/>
        </p:nvSpPr>
        <p:spPr>
          <a:xfrm>
            <a:off x="395536" y="188640"/>
            <a:ext cx="8352928" cy="830997"/>
          </a:xfrm>
          <a:prstGeom prst="rect">
            <a:avLst/>
          </a:prstGeom>
        </p:spPr>
        <p:txBody>
          <a:bodyPr wrap="square">
            <a:spAutoFit/>
          </a:bodyPr>
          <a:lstStyle/>
          <a:p>
            <a:pPr algn="ctr"/>
            <a:r>
              <a:rPr lang="en-GB" sz="2400" b="1" dirty="0" smtClean="0">
                <a:latin typeface="+mn-lt"/>
              </a:rPr>
              <a:t>Which aspect of the marketing mix do you think is the most important to the Cambridge Satchel company and say why?</a:t>
            </a:r>
            <a:endParaRPr lang="en-GB" sz="2400" b="1" dirty="0">
              <a:latin typeface="+mn-lt"/>
            </a:endParaRPr>
          </a:p>
        </p:txBody>
      </p:sp>
      <p:sp>
        <p:nvSpPr>
          <p:cNvPr id="9" name="TextBox 8"/>
          <p:cNvSpPr txBox="1"/>
          <p:nvPr/>
        </p:nvSpPr>
        <p:spPr>
          <a:xfrm>
            <a:off x="4427984" y="1340768"/>
            <a:ext cx="4104456" cy="3693319"/>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Product is the most important</a:t>
            </a:r>
          </a:p>
          <a:p>
            <a:endParaRPr lang="en-GB" dirty="0" smtClean="0"/>
          </a:p>
          <a:p>
            <a:r>
              <a:rPr lang="en-GB" i="1" dirty="0" smtClean="0">
                <a:solidFill>
                  <a:srgbClr val="C00000"/>
                </a:solidFill>
              </a:rPr>
              <a:t>Say why and apply to Cambridge Satchel Company</a:t>
            </a:r>
          </a:p>
          <a:p>
            <a:endParaRPr lang="en-GB" dirty="0" smtClean="0"/>
          </a:p>
          <a:p>
            <a:r>
              <a:rPr lang="en-GB" dirty="0"/>
              <a:t>b</a:t>
            </a:r>
            <a:r>
              <a:rPr lang="en-GB" dirty="0" smtClean="0"/>
              <a:t>ecause....it is only by having a high quality, distinctive and desirable product that Cambridge Satchel Company have loyal customers.  </a:t>
            </a:r>
            <a:r>
              <a:rPr lang="en-GB" dirty="0" smtClean="0">
                <a:solidFill>
                  <a:srgbClr val="FF0000"/>
                </a:solidFill>
              </a:rPr>
              <a:t>Because</a:t>
            </a:r>
            <a:r>
              <a:rPr lang="en-GB" dirty="0" smtClean="0"/>
              <a:t> the product is so desirable, this adds significant value </a:t>
            </a:r>
            <a:r>
              <a:rPr lang="en-GB" dirty="0" smtClean="0">
                <a:solidFill>
                  <a:srgbClr val="FF0000"/>
                </a:solidFill>
              </a:rPr>
              <a:t>enabling</a:t>
            </a:r>
            <a:r>
              <a:rPr lang="en-GB" dirty="0" smtClean="0"/>
              <a:t> Cambridge Satchel Company to charge a higher price </a:t>
            </a:r>
            <a:r>
              <a:rPr lang="en-GB" dirty="0" smtClean="0">
                <a:solidFill>
                  <a:srgbClr val="FF0000"/>
                </a:solidFill>
              </a:rPr>
              <a:t>which results </a:t>
            </a:r>
            <a:r>
              <a:rPr lang="en-GB" dirty="0" smtClean="0"/>
              <a:t>in greater profit. </a:t>
            </a:r>
            <a:endParaRPr lang="en-GB" dirty="0"/>
          </a:p>
        </p:txBody>
      </p:sp>
      <p:sp>
        <p:nvSpPr>
          <p:cNvPr id="13" name="Oval 12"/>
          <p:cNvSpPr/>
          <p:nvPr/>
        </p:nvSpPr>
        <p:spPr>
          <a:xfrm>
            <a:off x="1043608" y="5229200"/>
            <a:ext cx="3168352" cy="1368152"/>
          </a:xfrm>
          <a:prstGeom prst="ellipse">
            <a:avLst/>
          </a:prstGeom>
          <a:noFill/>
          <a:ln w="412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2.5E-6 1.48148E-6 L -0.00798 -0.60371 " pathEditMode="relative" rAng="0" ptsTypes="AA">
                                      <p:cBhvr>
                                        <p:cTn id="11" dur="2000" fill="hold"/>
                                        <p:tgtEl>
                                          <p:spTgt spid="13"/>
                                        </p:tgtEl>
                                        <p:attrNameLst>
                                          <p:attrName>ppt_x</p:attrName>
                                          <p:attrName>ppt_y</p:attrName>
                                        </p:attrNameLst>
                                      </p:cBhvr>
                                      <p:rCtr x="-400" y="-30200"/>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72000" y="1266825"/>
            <a:ext cx="4267200" cy="5591175"/>
          </a:xfrm>
          <a:prstGeom prst="rect">
            <a:avLst/>
          </a:prstGeom>
          <a:noFill/>
          <a:ln w="9525">
            <a:noFill/>
            <a:miter lim="800000"/>
            <a:headEnd/>
            <a:tailEnd/>
          </a:ln>
        </p:spPr>
      </p:pic>
      <p:sp>
        <p:nvSpPr>
          <p:cNvPr id="3" name="TextBox 2"/>
          <p:cNvSpPr txBox="1"/>
          <p:nvPr/>
        </p:nvSpPr>
        <p:spPr>
          <a:xfrm>
            <a:off x="179512" y="332656"/>
            <a:ext cx="4104456" cy="830997"/>
          </a:xfrm>
          <a:prstGeom prst="rect">
            <a:avLst/>
          </a:prstGeom>
          <a:noFill/>
        </p:spPr>
        <p:txBody>
          <a:bodyPr wrap="square" rtlCol="0">
            <a:spAutoFit/>
          </a:bodyPr>
          <a:lstStyle/>
          <a:p>
            <a:r>
              <a:rPr lang="en-GB" sz="4800" b="1" dirty="0" smtClean="0"/>
              <a:t>Examiners Tip</a:t>
            </a:r>
            <a:endParaRPr lang="en-GB" sz="4800" b="1" dirty="0"/>
          </a:p>
        </p:txBody>
      </p:sp>
      <p:sp>
        <p:nvSpPr>
          <p:cNvPr id="4" name="Rectangle 3"/>
          <p:cNvSpPr/>
          <p:nvPr/>
        </p:nvSpPr>
        <p:spPr>
          <a:xfrm>
            <a:off x="323528" y="2132856"/>
            <a:ext cx="3744416" cy="2462213"/>
          </a:xfrm>
          <a:prstGeom prst="rect">
            <a:avLst/>
          </a:prstGeom>
        </p:spPr>
        <p:txBody>
          <a:bodyPr wrap="square">
            <a:spAutoFit/>
          </a:bodyPr>
          <a:lstStyle/>
          <a:p>
            <a:pPr lvl="0"/>
            <a:r>
              <a:rPr lang="en-GB" sz="2800" b="1" dirty="0" smtClean="0">
                <a:solidFill>
                  <a:srgbClr val="FF0000"/>
                </a:solidFill>
              </a:rPr>
              <a:t>Contextualise...  </a:t>
            </a:r>
          </a:p>
          <a:p>
            <a:pPr lvl="0"/>
            <a:endParaRPr lang="en-GB" dirty="0" smtClean="0"/>
          </a:p>
          <a:p>
            <a:r>
              <a:rPr lang="en-GB" dirty="0" smtClean="0"/>
              <a:t>Many of the questions want you to respond based upon the business scenario. Consider the factors that make this business unique and relate to these when answering the questions. </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cstate="print"/>
          <a:srcRect/>
          <a:stretch>
            <a:fillRect/>
          </a:stretch>
        </p:blipFill>
        <p:spPr bwMode="auto">
          <a:xfrm>
            <a:off x="488950" y="115888"/>
            <a:ext cx="8126413" cy="5616575"/>
          </a:xfrm>
          <a:prstGeom prst="rect">
            <a:avLst/>
          </a:prstGeom>
          <a:noFill/>
          <a:ln w="9525">
            <a:noFill/>
            <a:miter lim="800000"/>
            <a:headEnd/>
            <a:tailEnd/>
          </a:ln>
        </p:spPr>
      </p:pic>
      <p:pic>
        <p:nvPicPr>
          <p:cNvPr id="25602" name="Picture 3"/>
          <p:cNvPicPr>
            <a:picLocks noChangeAspect="1" noChangeArrowheads="1"/>
          </p:cNvPicPr>
          <p:nvPr/>
        </p:nvPicPr>
        <p:blipFill>
          <a:blip r:embed="rId3" cstate="print"/>
          <a:srcRect/>
          <a:stretch>
            <a:fillRect/>
          </a:stretch>
        </p:blipFill>
        <p:spPr bwMode="auto">
          <a:xfrm>
            <a:off x="322263" y="1341438"/>
            <a:ext cx="8353425" cy="5111750"/>
          </a:xfrm>
          <a:prstGeom prst="rect">
            <a:avLst/>
          </a:prstGeom>
          <a:noFill/>
          <a:ln w="9525">
            <a:noFill/>
            <a:miter lim="800000"/>
            <a:headEnd/>
            <a:tailEnd/>
          </a:ln>
        </p:spPr>
      </p:pic>
      <p:sp>
        <p:nvSpPr>
          <p:cNvPr id="2" name="Rounded Rectangle 1"/>
          <p:cNvSpPr/>
          <p:nvPr/>
        </p:nvSpPr>
        <p:spPr>
          <a:xfrm>
            <a:off x="1763713" y="4652963"/>
            <a:ext cx="1728787"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b="1" dirty="0">
                <a:effectLst>
                  <a:outerShdw blurRad="38100" dist="38100" dir="2700000" algn="tl">
                    <a:srgbClr val="000000">
                      <a:alpha val="43137"/>
                    </a:srgbClr>
                  </a:outerShdw>
                </a:effectLst>
              </a:rPr>
              <a:t>Launch</a:t>
            </a:r>
          </a:p>
        </p:txBody>
      </p:sp>
      <p:sp>
        <p:nvSpPr>
          <p:cNvPr id="5" name="Rounded Rectangle 4"/>
          <p:cNvSpPr/>
          <p:nvPr/>
        </p:nvSpPr>
        <p:spPr>
          <a:xfrm>
            <a:off x="3059113" y="3500438"/>
            <a:ext cx="1728787" cy="4333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400" b="1" dirty="0">
                <a:effectLst>
                  <a:outerShdw blurRad="38100" dist="38100" dir="2700000" algn="tl">
                    <a:srgbClr val="000000">
                      <a:alpha val="43137"/>
                    </a:srgbClr>
                  </a:outerShdw>
                </a:effectLst>
              </a:rPr>
              <a:t>Growth</a:t>
            </a:r>
          </a:p>
        </p:txBody>
      </p:sp>
      <p:sp>
        <p:nvSpPr>
          <p:cNvPr id="6" name="Rounded Rectangle 5"/>
          <p:cNvSpPr/>
          <p:nvPr/>
        </p:nvSpPr>
        <p:spPr>
          <a:xfrm>
            <a:off x="4427538" y="2565400"/>
            <a:ext cx="1728787" cy="431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400" b="1" dirty="0">
                <a:effectLst>
                  <a:outerShdw blurRad="38100" dist="38100" dir="2700000" algn="tl">
                    <a:srgbClr val="000000">
                      <a:alpha val="43137"/>
                    </a:srgbClr>
                  </a:outerShdw>
                </a:effectLst>
              </a:rPr>
              <a:t>Maturity</a:t>
            </a:r>
          </a:p>
        </p:txBody>
      </p:sp>
      <p:sp>
        <p:nvSpPr>
          <p:cNvPr id="7" name="Rounded Rectangle 6"/>
          <p:cNvSpPr/>
          <p:nvPr/>
        </p:nvSpPr>
        <p:spPr>
          <a:xfrm>
            <a:off x="6443663" y="3141663"/>
            <a:ext cx="1728787" cy="431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GB" sz="2400" b="1" dirty="0">
                <a:effectLst>
                  <a:outerShdw blurRad="38100" dist="38100" dir="2700000" algn="tl">
                    <a:srgbClr val="000000">
                      <a:alpha val="43137"/>
                    </a:srgbClr>
                  </a:outerShdw>
                </a:effectLst>
              </a:rPr>
              <a:t>Decline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9cf6562556c3cb9659d7f833c533ad9fd362f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14178</TotalTime>
  <Words>869</Words>
  <Application>Microsoft Office PowerPoint</Application>
  <PresentationFormat>On-screen Show (4:3)</PresentationFormat>
  <Paragraphs>86</Paragraphs>
  <Slides>21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The Business Behind the Satchel</vt:lpstr>
      <vt:lpstr>PowerPoint Presentation</vt:lpstr>
      <vt:lpstr>PowerPoint Presentation</vt:lpstr>
      <vt:lpstr>PowerPoint Presentation</vt:lpstr>
      <vt:lpstr>PowerPoint Presentation</vt:lpstr>
      <vt:lpstr>PowerPoint Presentation</vt:lpstr>
      <vt:lpstr>PowerPoint Presentation</vt:lpstr>
      <vt:lpstr>      </vt:lpstr>
      <vt:lpstr>Extension Strategy?</vt:lpstr>
      <vt:lpstr>Branding?  Differentiation?  What’s the difference?</vt:lpstr>
      <vt:lpstr>Branding or Differentiation?</vt:lpstr>
      <vt:lpstr>Cambridge Satchel Company Branding and Differentiation </vt:lpstr>
      <vt:lpstr>PowerPoint Presentation</vt:lpstr>
      <vt:lpstr>What’s the Question?</vt:lpstr>
      <vt:lpstr>What’s the Question?</vt:lpstr>
      <vt:lpstr>PowerPoint Presentation</vt:lpstr>
      <vt:lpstr>Explain one advantage to Julie Deane of ensuring Cambridge Satchel Company implements extension strategies (3 marks)</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GCSE Business Unit 3 Workshop</dc:title>
  <dc:subject>Edexcel GCSE Business Unit 3 Workshop</dc:subject>
  <dc:creator>Jim Riley</dc:creator>
  <cp:lastModifiedBy>SMcKenna</cp:lastModifiedBy>
  <cp:revision>231</cp:revision>
  <dcterms:created xsi:type="dcterms:W3CDTF">2012-04-16T13:58:05Z</dcterms:created>
  <dcterms:modified xsi:type="dcterms:W3CDTF">2018-05-08T13:37:39Z</dcterms:modified>
</cp:coreProperties>
</file>